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5" r:id="rId1"/>
    <p:sldMasterId id="2147483995" r:id="rId2"/>
    <p:sldMasterId id="2147484000" r:id="rId3"/>
    <p:sldMasterId id="2147484015" r:id="rId4"/>
    <p:sldMasterId id="2147484108" r:id="rId5"/>
    <p:sldMasterId id="2147484139" r:id="rId6"/>
    <p:sldMasterId id="2147484145" r:id="rId7"/>
    <p:sldMasterId id="2147484165" r:id="rId8"/>
    <p:sldMasterId id="2147484170" r:id="rId9"/>
  </p:sldMasterIdLst>
  <p:notesMasterIdLst>
    <p:notesMasterId r:id="rId34"/>
  </p:notesMasterIdLst>
  <p:handoutMasterIdLst>
    <p:handoutMasterId r:id="rId35"/>
  </p:handoutMasterIdLst>
  <p:sldIdLst>
    <p:sldId id="721" r:id="rId10"/>
    <p:sldId id="1046" r:id="rId11"/>
    <p:sldId id="1047" r:id="rId12"/>
    <p:sldId id="1048" r:id="rId13"/>
    <p:sldId id="1049" r:id="rId14"/>
    <p:sldId id="1024" r:id="rId15"/>
    <p:sldId id="1025" r:id="rId16"/>
    <p:sldId id="1001" r:id="rId17"/>
    <p:sldId id="1028" r:id="rId18"/>
    <p:sldId id="1044" r:id="rId19"/>
    <p:sldId id="1050" r:id="rId20"/>
    <p:sldId id="1051" r:id="rId21"/>
    <p:sldId id="1061" r:id="rId22"/>
    <p:sldId id="1052" r:id="rId23"/>
    <p:sldId id="1054" r:id="rId24"/>
    <p:sldId id="1055" r:id="rId25"/>
    <p:sldId id="1056" r:id="rId26"/>
    <p:sldId id="1057" r:id="rId27"/>
    <p:sldId id="1053" r:id="rId28"/>
    <p:sldId id="1060" r:id="rId29"/>
    <p:sldId id="1063" r:id="rId30"/>
    <p:sldId id="1062" r:id="rId31"/>
    <p:sldId id="1058" r:id="rId32"/>
    <p:sldId id="981" r:id="rId3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5714B"/>
    <a:srgbClr val="008000"/>
    <a:srgbClr val="92D050"/>
    <a:srgbClr val="66FFCC"/>
    <a:srgbClr val="009900"/>
    <a:srgbClr val="FF521B"/>
    <a:srgbClr val="DEE7D1"/>
    <a:srgbClr val="EDEDE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24" autoAdjust="0"/>
  </p:normalViewPr>
  <p:slideViewPr>
    <p:cSldViewPr snapToGrid="0">
      <p:cViewPr varScale="1">
        <p:scale>
          <a:sx n="108" d="100"/>
          <a:sy n="108" d="100"/>
        </p:scale>
        <p:origin x="1740" y="102"/>
      </p:cViewPr>
      <p:guideLst>
        <p:guide orient="horz" pos="2160"/>
        <p:guide pos="2880"/>
      </p:guideLst>
    </p:cSldViewPr>
  </p:slideViewPr>
  <p:outlineViewPr>
    <p:cViewPr>
      <p:scale>
        <a:sx n="33" d="100"/>
        <a:sy n="33" d="100"/>
      </p:scale>
      <p:origin x="0" y="-7332"/>
    </p:cViewPr>
  </p:outlineViewPr>
  <p:notesTextViewPr>
    <p:cViewPr>
      <p:scale>
        <a:sx n="1" d="1"/>
        <a:sy n="1" d="1"/>
      </p:scale>
      <p:origin x="0" y="0"/>
    </p:cViewPr>
  </p:notesTextViewPr>
  <p:sorterViewPr>
    <p:cViewPr varScale="1">
      <p:scale>
        <a:sx n="1" d="1"/>
        <a:sy n="1" d="1"/>
      </p:scale>
      <p:origin x="0" y="-9336"/>
    </p:cViewPr>
  </p:sorterViewPr>
  <p:notesViewPr>
    <p:cSldViewPr snapToGrid="0">
      <p:cViewPr>
        <p:scale>
          <a:sx n="100" d="100"/>
          <a:sy n="100" d="100"/>
        </p:scale>
        <p:origin x="1848" y="-150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総計</c:v>
                </c:pt>
              </c:strCache>
            </c:strRef>
          </c:tx>
          <c:spPr>
            <a:solidFill>
              <a:srgbClr val="008000"/>
            </a:solidFill>
            <a:ln>
              <a:solidFill>
                <a:srgbClr val="006835"/>
              </a:solidFill>
            </a:ln>
            <a:effectLst/>
          </c:spPr>
          <c:invertIfNegative val="0"/>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158</c:v>
                </c:pt>
                <c:pt idx="1">
                  <c:v>332</c:v>
                </c:pt>
                <c:pt idx="2">
                  <c:v>429</c:v>
                </c:pt>
                <c:pt idx="3">
                  <c:v>386</c:v>
                </c:pt>
                <c:pt idx="4">
                  <c:v>360</c:v>
                </c:pt>
                <c:pt idx="5">
                  <c:v>335</c:v>
                </c:pt>
                <c:pt idx="6">
                  <c:v>330</c:v>
                </c:pt>
                <c:pt idx="7">
                  <c:v>349</c:v>
                </c:pt>
                <c:pt idx="8">
                  <c:v>406</c:v>
                </c:pt>
              </c:numCache>
            </c:numRef>
          </c:val>
          <c:extLst>
            <c:ext xmlns:c16="http://schemas.microsoft.com/office/drawing/2014/chart" uri="{C3380CC4-5D6E-409C-BE32-E72D297353CC}">
              <c16:uniqueId val="{00000000-AF96-4D4C-9A0A-853594F7599D}"/>
            </c:ext>
          </c:extLst>
        </c:ser>
        <c:dLbls>
          <c:showLegendKey val="0"/>
          <c:showVal val="0"/>
          <c:showCatName val="0"/>
          <c:showSerName val="0"/>
          <c:showPercent val="0"/>
          <c:showBubbleSize val="0"/>
        </c:dLbls>
        <c:gapWidth val="92"/>
        <c:overlap val="8"/>
        <c:axId val="172358768"/>
        <c:axId val="242344344"/>
      </c:barChart>
      <c:lineChart>
        <c:grouping val="standard"/>
        <c:varyColors val="0"/>
        <c:ser>
          <c:idx val="1"/>
          <c:order val="1"/>
          <c:tx>
            <c:strRef>
              <c:f>Sheet1!$C$1</c:f>
              <c:strCache>
                <c:ptCount val="1"/>
                <c:pt idx="0">
                  <c:v>国内　正</c:v>
                </c:pt>
              </c:strCache>
            </c:strRef>
          </c:tx>
          <c:spPr>
            <a:ln w="63500" cap="rnd">
              <a:solidFill>
                <a:srgbClr val="FF0000"/>
              </a:solidFill>
              <a:round/>
            </a:ln>
            <a:effectLst/>
          </c:spPr>
          <c:marker>
            <c:symbol val="circle"/>
            <c:size val="5"/>
            <c:spPr>
              <a:solidFill>
                <a:schemeClr val="accent2"/>
              </a:solidFill>
              <a:ln w="9525">
                <a:solidFill>
                  <a:srgbClr val="FF0000"/>
                </a:solidFill>
              </a:ln>
              <a:effectLst/>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39</c:v>
                </c:pt>
                <c:pt idx="1">
                  <c:v>80</c:v>
                </c:pt>
                <c:pt idx="2">
                  <c:v>93</c:v>
                </c:pt>
                <c:pt idx="3">
                  <c:v>73</c:v>
                </c:pt>
                <c:pt idx="4">
                  <c:v>66</c:v>
                </c:pt>
                <c:pt idx="5">
                  <c:v>67</c:v>
                </c:pt>
                <c:pt idx="6">
                  <c:v>58</c:v>
                </c:pt>
                <c:pt idx="7">
                  <c:v>63</c:v>
                </c:pt>
                <c:pt idx="8">
                  <c:v>73</c:v>
                </c:pt>
              </c:numCache>
            </c:numRef>
          </c:val>
          <c:smooth val="0"/>
          <c:extLst>
            <c:ext xmlns:c16="http://schemas.microsoft.com/office/drawing/2014/chart" uri="{C3380CC4-5D6E-409C-BE32-E72D297353CC}">
              <c16:uniqueId val="{00000001-AF96-4D4C-9A0A-853594F7599D}"/>
            </c:ext>
          </c:extLst>
        </c:ser>
        <c:ser>
          <c:idx val="2"/>
          <c:order val="2"/>
          <c:tx>
            <c:strRef>
              <c:f>Sheet1!$D$1</c:f>
              <c:strCache>
                <c:ptCount val="1"/>
                <c:pt idx="0">
                  <c:v>海外　正</c:v>
                </c:pt>
              </c:strCache>
            </c:strRef>
          </c:tx>
          <c:spPr>
            <a:ln w="63500" cap="rnd">
              <a:solidFill>
                <a:srgbClr val="0070C0"/>
              </a:solidFill>
              <a:round/>
            </a:ln>
            <a:effectLst/>
          </c:spPr>
          <c:marker>
            <c:symbol val="circle"/>
            <c:size val="5"/>
            <c:spPr>
              <a:solidFill>
                <a:schemeClr val="accent3"/>
              </a:solidFill>
              <a:ln w="9525">
                <a:solidFill>
                  <a:srgbClr val="0070C0"/>
                </a:solidFill>
              </a:ln>
              <a:effectLst/>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Sheet1!$D$2:$D$10</c:f>
              <c:numCache>
                <c:formatCode>General</c:formatCode>
                <c:ptCount val="9"/>
                <c:pt idx="0">
                  <c:v>10</c:v>
                </c:pt>
                <c:pt idx="1">
                  <c:v>44</c:v>
                </c:pt>
                <c:pt idx="2">
                  <c:v>79</c:v>
                </c:pt>
                <c:pt idx="3">
                  <c:v>67</c:v>
                </c:pt>
                <c:pt idx="4">
                  <c:v>64</c:v>
                </c:pt>
                <c:pt idx="5">
                  <c:v>54</c:v>
                </c:pt>
                <c:pt idx="6">
                  <c:v>66</c:v>
                </c:pt>
                <c:pt idx="7">
                  <c:v>76</c:v>
                </c:pt>
                <c:pt idx="8">
                  <c:v>115</c:v>
                </c:pt>
              </c:numCache>
            </c:numRef>
          </c:val>
          <c:smooth val="0"/>
          <c:extLst>
            <c:ext xmlns:c16="http://schemas.microsoft.com/office/drawing/2014/chart" uri="{C3380CC4-5D6E-409C-BE32-E72D297353CC}">
              <c16:uniqueId val="{00000002-AF96-4D4C-9A0A-853594F7599D}"/>
            </c:ext>
          </c:extLst>
        </c:ser>
        <c:dLbls>
          <c:showLegendKey val="0"/>
          <c:showVal val="0"/>
          <c:showCatName val="0"/>
          <c:showSerName val="0"/>
          <c:showPercent val="0"/>
          <c:showBubbleSize val="0"/>
        </c:dLbls>
        <c:marker val="1"/>
        <c:smooth val="0"/>
        <c:axId val="242343560"/>
        <c:axId val="242343952"/>
      </c:lineChart>
      <c:catAx>
        <c:axId val="24234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2343952"/>
        <c:crosses val="autoZero"/>
        <c:auto val="1"/>
        <c:lblAlgn val="ctr"/>
        <c:lblOffset val="100"/>
        <c:noMultiLvlLbl val="0"/>
      </c:catAx>
      <c:valAx>
        <c:axId val="24234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2343560"/>
        <c:crosses val="autoZero"/>
        <c:crossBetween val="between"/>
      </c:valAx>
      <c:valAx>
        <c:axId val="242344344"/>
        <c:scaling>
          <c:orientation val="minMax"/>
          <c:max val="450"/>
          <c:min val="15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2358768"/>
        <c:crosses val="max"/>
        <c:crossBetween val="between"/>
      </c:valAx>
      <c:catAx>
        <c:axId val="172358768"/>
        <c:scaling>
          <c:orientation val="minMax"/>
        </c:scaling>
        <c:delete val="1"/>
        <c:axPos val="b"/>
        <c:numFmt formatCode="General" sourceLinked="1"/>
        <c:majorTickMark val="none"/>
        <c:minorTickMark val="none"/>
        <c:tickLblPos val="nextTo"/>
        <c:crossAx val="242344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008000"/>
            </a:solidFill>
            <a:ln>
              <a:solidFill>
                <a:srgbClr val="006835"/>
              </a:solid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3688</c:v>
                </c:pt>
                <c:pt idx="1">
                  <c:v>8549</c:v>
                </c:pt>
                <c:pt idx="2">
                  <c:v>10092</c:v>
                </c:pt>
                <c:pt idx="3">
                  <c:v>18046</c:v>
                </c:pt>
                <c:pt idx="4">
                  <c:v>22647</c:v>
                </c:pt>
              </c:numCache>
            </c:numRef>
          </c:val>
          <c:extLst>
            <c:ext xmlns:c16="http://schemas.microsoft.com/office/drawing/2014/chart" uri="{C3380CC4-5D6E-409C-BE32-E72D297353CC}">
              <c16:uniqueId val="{00000000-AD76-4C8D-82CB-E923C330CDCE}"/>
            </c:ext>
          </c:extLst>
        </c:ser>
        <c:dLbls>
          <c:showLegendKey val="0"/>
          <c:showVal val="0"/>
          <c:showCatName val="0"/>
          <c:showSerName val="0"/>
          <c:showPercent val="0"/>
          <c:showBubbleSize val="0"/>
        </c:dLbls>
        <c:gapWidth val="219"/>
        <c:overlap val="-27"/>
        <c:axId val="172359944"/>
        <c:axId val="172360336"/>
      </c:barChart>
      <c:lineChart>
        <c:grouping val="standard"/>
        <c:varyColors val="0"/>
        <c:ser>
          <c:idx val="1"/>
          <c:order val="1"/>
          <c:tx>
            <c:strRef>
              <c:f>Sheet1!$C$1</c:f>
              <c:strCache>
                <c:ptCount val="1"/>
                <c:pt idx="0">
                  <c:v>Japan</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1967</c:v>
                </c:pt>
                <c:pt idx="1">
                  <c:v>5418</c:v>
                </c:pt>
                <c:pt idx="2">
                  <c:v>6592</c:v>
                </c:pt>
                <c:pt idx="3">
                  <c:v>7241</c:v>
                </c:pt>
                <c:pt idx="4">
                  <c:v>7379</c:v>
                </c:pt>
              </c:numCache>
            </c:numRef>
          </c:val>
          <c:smooth val="0"/>
          <c:extLst>
            <c:ext xmlns:c16="http://schemas.microsoft.com/office/drawing/2014/chart" uri="{C3380CC4-5D6E-409C-BE32-E72D297353CC}">
              <c16:uniqueId val="{00000001-AD76-4C8D-82CB-E923C330CDCE}"/>
            </c:ext>
          </c:extLst>
        </c:ser>
        <c:ser>
          <c:idx val="2"/>
          <c:order val="2"/>
          <c:tx>
            <c:strRef>
              <c:f>Sheet1!$D$1</c:f>
              <c:strCache>
                <c:ptCount val="1"/>
                <c:pt idx="0">
                  <c:v>Europe</c:v>
                </c:pt>
              </c:strCache>
            </c:strRef>
          </c:tx>
          <c:spPr>
            <a:ln w="38100" cap="rnd">
              <a:solidFill>
                <a:schemeClr val="tx2">
                  <a:lumMod val="60000"/>
                  <a:lumOff val="40000"/>
                </a:schemeClr>
              </a:solidFill>
              <a:round/>
            </a:ln>
            <a:effectLst/>
          </c:spPr>
          <c:marker>
            <c:symbol val="circle"/>
            <c:size val="5"/>
            <c:spPr>
              <a:solidFill>
                <a:schemeClr val="tx2">
                  <a:lumMod val="60000"/>
                  <a:lumOff val="40000"/>
                </a:schemeClr>
              </a:solidFill>
              <a:ln w="38100">
                <a:solidFill>
                  <a:schemeClr val="tx2">
                    <a:lumMod val="60000"/>
                    <a:lumOff val="40000"/>
                  </a:schemeClr>
                </a:solidFill>
              </a:ln>
              <a:effectLst/>
            </c:spPr>
          </c:marker>
          <c:cat>
            <c:numRef>
              <c:f>Sheet1!$A$2:$A$6</c:f>
              <c:numCache>
                <c:formatCode>General</c:formatCode>
                <c:ptCount val="5"/>
                <c:pt idx="0">
                  <c:v>2014</c:v>
                </c:pt>
                <c:pt idx="1">
                  <c:v>2015</c:v>
                </c:pt>
                <c:pt idx="2">
                  <c:v>2016</c:v>
                </c:pt>
                <c:pt idx="3">
                  <c:v>2017</c:v>
                </c:pt>
                <c:pt idx="4">
                  <c:v>2018</c:v>
                </c:pt>
              </c:numCache>
            </c:numRef>
          </c:cat>
          <c:val>
            <c:numRef>
              <c:f>Sheet1!$D$2:$D$6</c:f>
              <c:numCache>
                <c:formatCode>General</c:formatCode>
                <c:ptCount val="5"/>
                <c:pt idx="0">
                  <c:v>1117</c:v>
                </c:pt>
                <c:pt idx="1">
                  <c:v>1838</c:v>
                </c:pt>
                <c:pt idx="2">
                  <c:v>3028</c:v>
                </c:pt>
                <c:pt idx="3">
                  <c:v>6260</c:v>
                </c:pt>
                <c:pt idx="4">
                  <c:v>7935</c:v>
                </c:pt>
              </c:numCache>
            </c:numRef>
          </c:val>
          <c:smooth val="0"/>
          <c:extLst>
            <c:ext xmlns:c16="http://schemas.microsoft.com/office/drawing/2014/chart" uri="{C3380CC4-5D6E-409C-BE32-E72D297353CC}">
              <c16:uniqueId val="{00000002-AD76-4C8D-82CB-E923C330CDCE}"/>
            </c:ext>
          </c:extLst>
        </c:ser>
        <c:ser>
          <c:idx val="3"/>
          <c:order val="3"/>
          <c:tx>
            <c:strRef>
              <c:f>Sheet1!$E$1</c:f>
              <c:strCache>
                <c:ptCount val="1"/>
                <c:pt idx="0">
                  <c:v>USA</c:v>
                </c:pt>
              </c:strCache>
            </c:strRef>
          </c:tx>
          <c:spPr>
            <a:ln w="38100" cap="rnd">
              <a:solidFill>
                <a:srgbClr val="002060"/>
              </a:solidFill>
              <a:round/>
            </a:ln>
            <a:effectLst/>
          </c:spPr>
          <c:marker>
            <c:symbol val="circle"/>
            <c:size val="5"/>
            <c:spPr>
              <a:solidFill>
                <a:srgbClr val="002060"/>
              </a:solidFill>
              <a:ln w="38100">
                <a:solidFill>
                  <a:srgbClr val="002060"/>
                </a:solidFill>
              </a:ln>
              <a:effectLst/>
            </c:spPr>
          </c:marker>
          <c:cat>
            <c:numRef>
              <c:f>Sheet1!$A$2:$A$6</c:f>
              <c:numCache>
                <c:formatCode>General</c:formatCode>
                <c:ptCount val="5"/>
                <c:pt idx="0">
                  <c:v>2014</c:v>
                </c:pt>
                <c:pt idx="1">
                  <c:v>2015</c:v>
                </c:pt>
                <c:pt idx="2">
                  <c:v>2016</c:v>
                </c:pt>
                <c:pt idx="3">
                  <c:v>2017</c:v>
                </c:pt>
                <c:pt idx="4">
                  <c:v>2018</c:v>
                </c:pt>
              </c:numCache>
            </c:numRef>
          </c:cat>
          <c:val>
            <c:numRef>
              <c:f>Sheet1!$E$2:$E$6</c:f>
              <c:numCache>
                <c:formatCode>General</c:formatCode>
                <c:ptCount val="5"/>
                <c:pt idx="0">
                  <c:v>592</c:v>
                </c:pt>
                <c:pt idx="1">
                  <c:v>1238</c:v>
                </c:pt>
                <c:pt idx="2">
                  <c:v>1784</c:v>
                </c:pt>
                <c:pt idx="3">
                  <c:v>2362</c:v>
                </c:pt>
                <c:pt idx="4">
                  <c:v>2903</c:v>
                </c:pt>
              </c:numCache>
            </c:numRef>
          </c:val>
          <c:smooth val="0"/>
          <c:extLst>
            <c:ext xmlns:c16="http://schemas.microsoft.com/office/drawing/2014/chart" uri="{C3380CC4-5D6E-409C-BE32-E72D297353CC}">
              <c16:uniqueId val="{00000003-AD76-4C8D-82CB-E923C330CDCE}"/>
            </c:ext>
          </c:extLst>
        </c:ser>
        <c:ser>
          <c:idx val="4"/>
          <c:order val="4"/>
          <c:tx>
            <c:strRef>
              <c:f>Sheet1!$F$1</c:f>
              <c:strCache>
                <c:ptCount val="1"/>
                <c:pt idx="0">
                  <c:v>Asia</c:v>
                </c:pt>
              </c:strCache>
            </c:strRef>
          </c:tx>
          <c:spPr>
            <a:ln w="57150" cap="rnd">
              <a:solidFill>
                <a:srgbClr val="FFFF00"/>
              </a:solidFill>
              <a:round/>
            </a:ln>
            <a:effectLst/>
          </c:spPr>
          <c:marker>
            <c:symbol val="circle"/>
            <c:size val="5"/>
            <c:spPr>
              <a:solidFill>
                <a:srgbClr val="FFFF00"/>
              </a:solidFill>
              <a:ln w="57150">
                <a:solidFill>
                  <a:srgbClr val="FFFF00"/>
                </a:solidFill>
              </a:ln>
              <a:effectLst/>
            </c:spPr>
          </c:marker>
          <c:cat>
            <c:numRef>
              <c:f>Sheet1!$A$2:$A$6</c:f>
              <c:numCache>
                <c:formatCode>General</c:formatCode>
                <c:ptCount val="5"/>
                <c:pt idx="0">
                  <c:v>2014</c:v>
                </c:pt>
                <c:pt idx="1">
                  <c:v>2015</c:v>
                </c:pt>
                <c:pt idx="2">
                  <c:v>2016</c:v>
                </c:pt>
                <c:pt idx="3">
                  <c:v>2017</c:v>
                </c:pt>
                <c:pt idx="4">
                  <c:v>2018</c:v>
                </c:pt>
              </c:numCache>
            </c:numRef>
          </c:cat>
          <c:val>
            <c:numRef>
              <c:f>Sheet1!$F$2:$F$6</c:f>
              <c:numCache>
                <c:formatCode>General</c:formatCode>
                <c:ptCount val="5"/>
                <c:pt idx="1">
                  <c:v>55</c:v>
                </c:pt>
                <c:pt idx="2">
                  <c:v>587</c:v>
                </c:pt>
                <c:pt idx="3">
                  <c:v>2018</c:v>
                </c:pt>
                <c:pt idx="4">
                  <c:v>4200</c:v>
                </c:pt>
              </c:numCache>
            </c:numRef>
          </c:val>
          <c:smooth val="0"/>
          <c:extLst>
            <c:ext xmlns:c16="http://schemas.microsoft.com/office/drawing/2014/chart" uri="{C3380CC4-5D6E-409C-BE32-E72D297353CC}">
              <c16:uniqueId val="{00000004-AD76-4C8D-82CB-E923C330CDCE}"/>
            </c:ext>
          </c:extLst>
        </c:ser>
        <c:dLbls>
          <c:showLegendKey val="0"/>
          <c:showVal val="0"/>
          <c:showCatName val="0"/>
          <c:showSerName val="0"/>
          <c:showPercent val="0"/>
          <c:showBubbleSize val="0"/>
        </c:dLbls>
        <c:marker val="1"/>
        <c:smooth val="0"/>
        <c:axId val="244245248"/>
        <c:axId val="244244856"/>
      </c:lineChart>
      <c:catAx>
        <c:axId val="172359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2360336"/>
        <c:crosses val="autoZero"/>
        <c:auto val="1"/>
        <c:lblAlgn val="ctr"/>
        <c:lblOffset val="100"/>
        <c:noMultiLvlLbl val="0"/>
      </c:catAx>
      <c:valAx>
        <c:axId val="17236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2359944"/>
        <c:crosses val="autoZero"/>
        <c:crossBetween val="between"/>
      </c:valAx>
      <c:valAx>
        <c:axId val="2442448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4245248"/>
        <c:crosses val="max"/>
        <c:crossBetween val="between"/>
      </c:valAx>
      <c:catAx>
        <c:axId val="244245248"/>
        <c:scaling>
          <c:orientation val="minMax"/>
        </c:scaling>
        <c:delete val="1"/>
        <c:axPos val="b"/>
        <c:numFmt formatCode="General" sourceLinked="1"/>
        <c:majorTickMark val="out"/>
        <c:minorTickMark val="none"/>
        <c:tickLblPos val="nextTo"/>
        <c:crossAx val="2442448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DC</a:t>
            </a:r>
            <a:r>
              <a:rPr lang="ja-JP" altLang="en-US" dirty="0"/>
              <a:t> </a:t>
            </a:r>
            <a:r>
              <a:rPr lang="en-US" altLang="ja-JP" dirty="0"/>
              <a:t>Chargers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doughnutChart>
        <c:varyColors val="1"/>
        <c:ser>
          <c:idx val="0"/>
          <c:order val="0"/>
          <c:tx>
            <c:strRef>
              <c:f>Sheet1!$B$1</c:f>
              <c:strCache>
                <c:ptCount val="1"/>
                <c:pt idx="0">
                  <c:v>列1</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6A68-41FF-9715-6E85E6D3F3A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A68-41FF-9715-6E85E6D3F3AF}"/>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6A68-41FF-9715-6E85E6D3F3AF}"/>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6A68-41FF-9715-6E85E6D3F3AF}"/>
              </c:ext>
            </c:extLst>
          </c:dPt>
          <c:cat>
            <c:strRef>
              <c:f>Sheet1!$A$2:$A$5</c:f>
              <c:strCache>
                <c:ptCount val="4"/>
                <c:pt idx="0">
                  <c:v>CHAdeMO(CAN)</c:v>
                </c:pt>
                <c:pt idx="1">
                  <c:v>GB/T(CAN)</c:v>
                </c:pt>
                <c:pt idx="2">
                  <c:v>Tesla(CAN)</c:v>
                </c:pt>
                <c:pt idx="3">
                  <c:v>CCS(PLC)</c:v>
                </c:pt>
              </c:strCache>
            </c:strRef>
          </c:cat>
          <c:val>
            <c:numRef>
              <c:f>Sheet1!$B$2:$B$5</c:f>
              <c:numCache>
                <c:formatCode>General</c:formatCode>
                <c:ptCount val="4"/>
                <c:pt idx="0">
                  <c:v>16609</c:v>
                </c:pt>
                <c:pt idx="1">
                  <c:v>140000</c:v>
                </c:pt>
                <c:pt idx="2">
                  <c:v>4000</c:v>
                </c:pt>
                <c:pt idx="3">
                  <c:v>4000</c:v>
                </c:pt>
              </c:numCache>
            </c:numRef>
          </c:val>
          <c:extLst>
            <c:ext xmlns:c16="http://schemas.microsoft.com/office/drawing/2014/chart" uri="{C3380CC4-5D6E-409C-BE32-E72D297353CC}">
              <c16:uniqueId val="{00000008-6A68-41FF-9715-6E85E6D3F3AF}"/>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9352904447654951"/>
          <c:y val="0.9033090109731311"/>
          <c:w val="0.71939120799943213"/>
          <c:h val="6.18622323622323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image" Target="../media/image134.png"/><Relationship Id="rId5" Type="http://schemas.microsoft.com/office/2007/relationships/hdphoto" Target="../media/hdphoto1.wdp"/><Relationship Id="rId4" Type="http://schemas.openxmlformats.org/officeDocument/2006/relationships/image" Target="../media/image137.png"/></Relationships>
</file>

<file path=ppt/drawings/drawing1.xml><?xml version="1.0" encoding="utf-8"?>
<c:userShapes xmlns:c="http://schemas.openxmlformats.org/drawingml/2006/chart">
  <cdr:relSizeAnchor xmlns:cdr="http://schemas.openxmlformats.org/drawingml/2006/chartDrawing">
    <cdr:from>
      <cdr:x>0.4224</cdr:x>
      <cdr:y>0.12742</cdr:y>
    </cdr:from>
    <cdr:to>
      <cdr:x>0.45892</cdr:x>
      <cdr:y>0.2</cdr:y>
    </cdr:to>
    <cdr:pic>
      <cdr:nvPicPr>
        <cdr:cNvPr id="2" name="図 1">
          <a:extLst xmlns:a="http://schemas.openxmlformats.org/drawingml/2006/main">
            <a:ext uri="{FF2B5EF4-FFF2-40B4-BE49-F238E27FC236}">
              <a16:creationId xmlns:a16="http://schemas.microsoft.com/office/drawing/2014/main" id="{7C3CCC1A-1F78-40CA-B536-E9C52D09D71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84788" y="726027"/>
          <a:ext cx="327211" cy="413594"/>
        </a:xfrm>
        <a:prstGeom xmlns:a="http://schemas.openxmlformats.org/drawingml/2006/main" prst="rect">
          <a:avLst/>
        </a:prstGeom>
      </cdr:spPr>
    </cdr:pic>
  </cdr:relSizeAnchor>
  <cdr:relSizeAnchor xmlns:cdr="http://schemas.openxmlformats.org/drawingml/2006/chartDrawing">
    <cdr:from>
      <cdr:x>0.47235</cdr:x>
      <cdr:y>0.12051</cdr:y>
    </cdr:from>
    <cdr:to>
      <cdr:x>0.50809</cdr:x>
      <cdr:y>0.16891</cdr:y>
    </cdr:to>
    <cdr:pic>
      <cdr:nvPicPr>
        <cdr:cNvPr id="3" name="図 2">
          <a:extLst xmlns:a="http://schemas.openxmlformats.org/drawingml/2006/main">
            <a:ext uri="{FF2B5EF4-FFF2-40B4-BE49-F238E27FC236}">
              <a16:creationId xmlns:a16="http://schemas.microsoft.com/office/drawing/2014/main" id="{D04307CA-74E1-407B-8A3C-314866D5650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232386" y="686669"/>
          <a:ext cx="320233" cy="275800"/>
        </a:xfrm>
        <a:prstGeom xmlns:a="http://schemas.openxmlformats.org/drawingml/2006/main" prst="rect">
          <a:avLst/>
        </a:prstGeom>
      </cdr:spPr>
    </cdr:pic>
  </cdr:relSizeAnchor>
  <cdr:relSizeAnchor xmlns:cdr="http://schemas.openxmlformats.org/drawingml/2006/chartDrawing">
    <cdr:from>
      <cdr:x>0.54148</cdr:x>
      <cdr:y>0.16824</cdr:y>
    </cdr:from>
    <cdr:to>
      <cdr:x>0.59263</cdr:x>
      <cdr:y>0.24676</cdr:y>
    </cdr:to>
    <cdr:pic>
      <cdr:nvPicPr>
        <cdr:cNvPr id="4" name="図 3">
          <a:extLst xmlns:a="http://schemas.openxmlformats.org/drawingml/2006/main">
            <a:ext uri="{FF2B5EF4-FFF2-40B4-BE49-F238E27FC236}">
              <a16:creationId xmlns:a16="http://schemas.microsoft.com/office/drawing/2014/main" id="{C5D9E503-2000-4D2A-8FE0-1281536CCFA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4851757" y="958614"/>
          <a:ext cx="458350" cy="447437"/>
        </a:xfrm>
        <a:prstGeom xmlns:a="http://schemas.openxmlformats.org/drawingml/2006/main" prst="rect">
          <a:avLst/>
        </a:prstGeom>
      </cdr:spPr>
    </cdr:pic>
  </cdr:relSizeAnchor>
  <cdr:relSizeAnchor xmlns:cdr="http://schemas.openxmlformats.org/drawingml/2006/chartDrawing">
    <cdr:from>
      <cdr:x>0.44833</cdr:x>
      <cdr:y>0.73705</cdr:y>
    </cdr:from>
    <cdr:to>
      <cdr:x>0.54249</cdr:x>
      <cdr:y>0.82365</cdr:y>
    </cdr:to>
    <cdr:pic>
      <cdr:nvPicPr>
        <cdr:cNvPr id="5" name="図 4">
          <a:extLst xmlns:a="http://schemas.openxmlformats.org/drawingml/2006/main">
            <a:ext uri="{FF2B5EF4-FFF2-40B4-BE49-F238E27FC236}">
              <a16:creationId xmlns:a16="http://schemas.microsoft.com/office/drawing/2014/main" id="{6F774BE2-43EF-4A2A-8BBE-5494A75C5AC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extLst>
            <a:ext uri="{BEBA8EAE-BF5A-486C-A8C5-ECC9F3942E4B}">
              <a14:imgProps xmlns:a14="http://schemas.microsoft.com/office/drawing/2010/main">
                <a14:imgLayer r:embed="rId5">
                  <a14:imgEffect>
                    <a14:backgroundRemoval t="6452" b="96774" l="0" r="97170">
                      <a14:foregroundMark x1="61321" y1="56452" x2="61321" y2="56452"/>
                      <a14:foregroundMark x1="55660" y1="30645" x2="55660" y2="30645"/>
                      <a14:foregroundMark x1="51887" y1="25806" x2="51887" y2="25806"/>
                      <a14:foregroundMark x1="33019" y1="16129" x2="33019" y2="16129"/>
                      <a14:foregroundMark x1="22642" y1="19355" x2="22642" y2="19355"/>
                      <a14:foregroundMark x1="9434" y1="30645" x2="9434" y2="30645"/>
                      <a14:foregroundMark x1="6604" y1="38710" x2="6604" y2="38710"/>
                      <a14:foregroundMark x1="6604" y1="56452" x2="6604" y2="56452"/>
                      <a14:foregroundMark x1="74528" y1="16129" x2="74528" y2="16129"/>
                      <a14:foregroundMark x1="90566" y1="30645" x2="90566" y2="30645"/>
                      <a14:foregroundMark x1="85849" y1="40323" x2="85849" y2="40323"/>
                      <a14:foregroundMark x1="66981" y1="80645" x2="66981" y2="80645"/>
                      <a14:foregroundMark x1="31132" y1="77419" x2="31132" y2="77419"/>
                      <a14:foregroundMark x1="6604" y1="83871" x2="6604" y2="83871"/>
                      <a14:foregroundMark x1="32075" y1="96774" x2="32075" y2="96774"/>
                      <a14:foregroundMark x1="29245" y1="96774" x2="29245" y2="96774"/>
                      <a14:foregroundMark x1="37736" y1="14516" x2="37736" y2="14516"/>
                      <a14:foregroundMark x1="56604" y1="14516" x2="56604" y2="14516"/>
                      <a14:foregroundMark x1="4717" y1="46774" x2="4717" y2="46774"/>
                      <a14:foregroundMark x1="5660" y1="67742" x2="5660" y2="67742"/>
                      <a14:foregroundMark x1="14151" y1="85484" x2="14151" y2="85484"/>
                      <a14:foregroundMark x1="22642" y1="87097" x2="22642" y2="87097"/>
                      <a14:foregroundMark x1="82075" y1="16129" x2="82075" y2="16129"/>
                      <a14:foregroundMark x1="89623" y1="22581" x2="89623" y2="22581"/>
                      <a14:backgroundMark x1="4717" y1="87097" x2="4717" y2="87097"/>
                      <a14:backgroundMark x1="3774" y1="82258" x2="3774" y2="82258"/>
                      <a14:backgroundMark x1="1887" y1="67742" x2="1887" y2="67742"/>
                      <a14:backgroundMark x1="2830" y1="29032" x2="2830" y2="29032"/>
                      <a14:backgroundMark x1="24528" y1="8065" x2="24528" y2="8065"/>
                      <a14:backgroundMark x1="32075" y1="3226" x2="32075" y2="3226"/>
                      <a14:backgroundMark x1="42453" y1="3226" x2="42453" y2="3226"/>
                      <a14:backgroundMark x1="59434" y1="3226" x2="59434" y2="3226"/>
                      <a14:backgroundMark x1="1887" y1="35484" x2="1887" y2="35484"/>
                      <a14:backgroundMark x1="943" y1="58065" x2="943" y2="58065"/>
                      <a14:backgroundMark x1="6604" y1="85484" x2="6604" y2="85484"/>
                      <a14:backgroundMark x1="5660" y1="83871" x2="5660" y2="83871"/>
                      <a14:backgroundMark x1="6604" y1="83871" x2="6604" y2="83871"/>
                      <a14:backgroundMark x1="6604" y1="83871" x2="6604" y2="83871"/>
                      <a14:backgroundMark x1="31132" y1="98387" x2="31132" y2="98387"/>
                      <a14:backgroundMark x1="31132" y1="96774" x2="32075" y2="96774"/>
                      <a14:backgroundMark x1="28302" y1="98387" x2="28302" y2="98387"/>
                      <a14:backgroundMark x1="29245" y1="96774" x2="29245" y2="96774"/>
                      <a14:backgroundMark x1="943" y1="41935" x2="943" y2="41935"/>
                      <a14:backgroundMark x1="943" y1="53226" x2="943" y2="53226"/>
                    </a14:backgroundRemoval>
                  </a14:imgEffect>
                </a14:imgLayer>
              </a14:imgProps>
            </a:ext>
          </a:extLst>
        </a:blip>
        <a:stretch xmlns:a="http://schemas.openxmlformats.org/drawingml/2006/main">
          <a:fillRect/>
        </a:stretch>
      </cdr:blipFill>
      <cdr:spPr>
        <a:xfrm xmlns:a="http://schemas.openxmlformats.org/drawingml/2006/main">
          <a:off x="4017099" y="4199716"/>
          <a:ext cx="843696" cy="493446"/>
        </a:xfrm>
        <a:prstGeom xmlns:a="http://schemas.openxmlformats.org/drawingml/2006/main" prst="rect">
          <a:avLst/>
        </a:prstGeom>
        <a:solidFill xmlns:a="http://schemas.openxmlformats.org/drawingml/2006/main">
          <a:srgbClr val="FF0000"/>
        </a:solidFill>
        <a:effectLst xmlns:a="http://schemas.openxmlformats.org/drawingml/2006/main">
          <a:outerShdw blurRad="50800" dist="50800" dir="5400000" algn="ctr" rotWithShape="0">
            <a:srgbClr val="FF0000"/>
          </a:outerShdw>
        </a:effectLst>
      </cdr:spPr>
    </cdr:pic>
  </cdr:relSizeAnchor>
  <cdr:relSizeAnchor xmlns:cdr="http://schemas.openxmlformats.org/drawingml/2006/chartDrawing">
    <cdr:from>
      <cdr:x>0.46258</cdr:x>
      <cdr:y>0.22943</cdr:y>
    </cdr:from>
    <cdr:to>
      <cdr:x>0.52116</cdr:x>
      <cdr:y>0.29425</cdr:y>
    </cdr:to>
    <cdr:sp macro="" textlink="">
      <cdr:nvSpPr>
        <cdr:cNvPr id="7" name="テキスト ボックス 68"/>
        <cdr:cNvSpPr txBox="1"/>
      </cdr:nvSpPr>
      <cdr:spPr>
        <a:xfrm xmlns:a="http://schemas.openxmlformats.org/drawingml/2006/main">
          <a:off x="4144828" y="1307320"/>
          <a:ext cx="52488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solidFill>
                <a:schemeClr val="tx1"/>
              </a:solidFill>
              <a:effectLst>
                <a:outerShdw blurRad="38100" dist="38100" dir="2700000" algn="tl">
                  <a:srgbClr val="000000">
                    <a:alpha val="43137"/>
                  </a:srgbClr>
                </a:outerShdw>
              </a:effectLst>
            </a:rPr>
            <a:t>PLC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413" cy="493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3712"/>
          </a:xfrm>
          <a:prstGeom prst="rect">
            <a:avLst/>
          </a:prstGeom>
        </p:spPr>
        <p:txBody>
          <a:bodyPr vert="horz" lIns="91440" tIns="45720" rIns="91440" bIns="45720" rtlCol="0"/>
          <a:lstStyle>
            <a:lvl1pPr algn="r">
              <a:defRPr sz="1200"/>
            </a:lvl1pPr>
          </a:lstStyle>
          <a:p>
            <a:fld id="{853029CE-D87F-4A3C-BA17-A443A0796C0F}" type="datetimeFigureOut">
              <a:rPr kumimoji="1" lang="ja-JP" altLang="en-US" smtClean="0"/>
              <a:t>2018/9/27</a:t>
            </a:fld>
            <a:endParaRPr kumimoji="1" lang="ja-JP" altLang="en-US"/>
          </a:p>
        </p:txBody>
      </p:sp>
      <p:sp>
        <p:nvSpPr>
          <p:cNvPr id="4" name="フッター プレースホルダー 3"/>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3712"/>
          </a:xfrm>
          <a:prstGeom prst="rect">
            <a:avLst/>
          </a:prstGeom>
        </p:spPr>
        <p:txBody>
          <a:bodyPr vert="horz" lIns="91440" tIns="45720" rIns="91440" bIns="45720" rtlCol="0" anchor="b"/>
          <a:lstStyle>
            <a:lvl1pPr algn="r">
              <a:defRPr sz="1200"/>
            </a:lvl1pPr>
          </a:lstStyle>
          <a:p>
            <a:fld id="{930F86BF-5284-45D3-B1B7-83C165AED14C}" type="slidenum">
              <a:rPr kumimoji="1" lang="ja-JP" altLang="en-US" smtClean="0"/>
              <a:t>‹#›</a:t>
            </a:fld>
            <a:endParaRPr kumimoji="1" lang="ja-JP" altLang="en-US"/>
          </a:p>
        </p:txBody>
      </p:sp>
    </p:spTree>
    <p:extLst>
      <p:ext uri="{BB962C8B-B14F-4D97-AF65-F5344CB8AC3E}">
        <p14:creationId xmlns:p14="http://schemas.microsoft.com/office/powerpoint/2010/main" val="11311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77F78D99-E9A5-4266-8FBC-D92CF3E4C50F}" type="datetimeFigureOut">
              <a:rPr kumimoji="1" lang="ja-JP" altLang="en-US" smtClean="0"/>
              <a:t>2018/9/27</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A1BA17F4-2243-43BD-A628-9A766AA8605D}" type="slidenum">
              <a:rPr kumimoji="1" lang="ja-JP" altLang="en-US" smtClean="0"/>
              <a:t>‹#›</a:t>
            </a:fld>
            <a:endParaRPr kumimoji="1" lang="ja-JP" altLang="en-US"/>
          </a:p>
        </p:txBody>
      </p:sp>
    </p:spTree>
    <p:extLst>
      <p:ext uri="{BB962C8B-B14F-4D97-AF65-F5344CB8AC3E}">
        <p14:creationId xmlns:p14="http://schemas.microsoft.com/office/powerpoint/2010/main" val="373174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BA17F4-2243-43BD-A628-9A766AA8605D}" type="slidenum">
              <a:rPr kumimoji="1" lang="ja-JP" altLang="en-US" smtClean="0"/>
              <a:t>1</a:t>
            </a:fld>
            <a:endParaRPr kumimoji="1" lang="ja-JP" altLang="en-US"/>
          </a:p>
        </p:txBody>
      </p:sp>
    </p:spTree>
    <p:extLst>
      <p:ext uri="{BB962C8B-B14F-4D97-AF65-F5344CB8AC3E}">
        <p14:creationId xmlns:p14="http://schemas.microsoft.com/office/powerpoint/2010/main" val="345685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6725" y="73025"/>
            <a:ext cx="5895975" cy="4422775"/>
          </a:xfrm>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228CFB17-85AC-41BD-B5D4-467DBC0A6D77}" type="slidenum">
              <a:rPr lang="en-US" altLang="ja-JP" smtClean="0">
                <a:solidFill>
                  <a:srgbClr val="000000"/>
                </a:solidFill>
              </a:rPr>
              <a:pPr>
                <a:defRPr/>
              </a:pPr>
              <a:t>2</a:t>
            </a:fld>
            <a:endParaRPr lang="en-US" altLang="ja-JP">
              <a:solidFill>
                <a:srgbClr val="000000"/>
              </a:solidFill>
            </a:endParaRPr>
          </a:p>
        </p:txBody>
      </p:sp>
    </p:spTree>
    <p:extLst>
      <p:ext uri="{BB962C8B-B14F-4D97-AF65-F5344CB8AC3E}">
        <p14:creationId xmlns:p14="http://schemas.microsoft.com/office/powerpoint/2010/main" val="270356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BA17F4-2243-43BD-A628-9A766AA8605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13032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BA17F4-2243-43BD-A628-9A766AA8605D}"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1841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6725" y="73025"/>
            <a:ext cx="5895975" cy="4422775"/>
          </a:xfrm>
        </p:spPr>
      </p:sp>
      <p:sp>
        <p:nvSpPr>
          <p:cNvPr id="3" name="ノート プレースホルダー 2"/>
          <p:cNvSpPr>
            <a:spLocks noGrp="1"/>
          </p:cNvSpPr>
          <p:nvPr>
            <p:ph type="body" idx="1"/>
          </p:nvPr>
        </p:nvSpPr>
        <p:spPr/>
        <p:txBody>
          <a:bodyPr/>
          <a:lstStyle/>
          <a:p>
            <a:r>
              <a:rPr kumimoji="1" lang="ja-JP" altLang="en-US" dirty="0"/>
              <a:t>これは日本とドイツの政府の公式な協議</a:t>
            </a:r>
            <a:r>
              <a:rPr kumimoji="1" lang="ja-JP" altLang="en-US"/>
              <a:t>で話し合われてる</a:t>
            </a:r>
            <a:endParaRPr kumimoji="1" lang="en-US" altLang="ja-JP" dirty="0"/>
          </a:p>
          <a:p>
            <a:r>
              <a:rPr kumimoji="1" lang="ja-JP" altLang="en-US" dirty="0"/>
              <a:t>それにより　</a:t>
            </a:r>
            <a:r>
              <a:rPr kumimoji="1" lang="en-US" altLang="ja-JP" dirty="0"/>
              <a:t>350A</a:t>
            </a:r>
            <a:r>
              <a:rPr kumimoji="1" lang="ja-JP" altLang="en-US" dirty="0"/>
              <a:t>を想定していたが、</a:t>
            </a:r>
            <a:r>
              <a:rPr kumimoji="1" lang="en-US" altLang="ja-JP" dirty="0"/>
              <a:t>400A</a:t>
            </a:r>
            <a:r>
              <a:rPr kumimoji="1" lang="ja-JP" altLang="en-US" dirty="0"/>
              <a:t>も検討することとなった</a:t>
            </a:r>
            <a:endParaRPr kumimoji="1" lang="en-US" altLang="ja-JP" dirty="0"/>
          </a:p>
          <a:p>
            <a:r>
              <a:rPr kumimoji="1" lang="en-US" altLang="ja-JP" dirty="0"/>
              <a:t>350A</a:t>
            </a:r>
            <a:r>
              <a:rPr kumimoji="1" lang="ja-JP" altLang="en-US" dirty="0"/>
              <a:t>までは確実にできる（終わった）が、近い将来</a:t>
            </a:r>
            <a:r>
              <a:rPr kumimoji="1" lang="en-US" altLang="ja-JP" dirty="0"/>
              <a:t>400A</a:t>
            </a:r>
            <a:r>
              <a:rPr kumimoji="1" lang="ja-JP" altLang="en-US" dirty="0"/>
              <a:t>も実現すると思われる</a:t>
            </a:r>
          </a:p>
        </p:txBody>
      </p:sp>
      <p:sp>
        <p:nvSpPr>
          <p:cNvPr id="4" name="スライド番号プレースホルダー 3"/>
          <p:cNvSpPr>
            <a:spLocks noGrp="1"/>
          </p:cNvSpPr>
          <p:nvPr>
            <p:ph type="sldNum" sz="quarter" idx="10"/>
          </p:nvPr>
        </p:nvSpPr>
        <p:spPr/>
        <p:txBody>
          <a:bodyPr/>
          <a:lstStyle/>
          <a:p>
            <a:pPr>
              <a:defRPr/>
            </a:pPr>
            <a:fld id="{228CFB17-85AC-41BD-B5D4-467DBC0A6D77}" type="slidenum">
              <a:rPr lang="en-US" altLang="ja-JP" smtClean="0">
                <a:solidFill>
                  <a:srgbClr val="000000"/>
                </a:solidFill>
              </a:rPr>
              <a:pPr>
                <a:defRPr/>
              </a:pPr>
              <a:t>9</a:t>
            </a:fld>
            <a:endParaRPr lang="en-US" altLang="ja-JP">
              <a:solidFill>
                <a:srgbClr val="000000"/>
              </a:solidFill>
            </a:endParaRPr>
          </a:p>
        </p:txBody>
      </p:sp>
    </p:spTree>
    <p:extLst>
      <p:ext uri="{BB962C8B-B14F-4D97-AF65-F5344CB8AC3E}">
        <p14:creationId xmlns:p14="http://schemas.microsoft.com/office/powerpoint/2010/main" val="253195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74613"/>
            <a:ext cx="5991225" cy="4492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28CFB17-85AC-41BD-B5D4-467DBC0A6D77}" type="slidenum">
              <a:rPr lang="en-US" altLang="ja-JP" smtClean="0">
                <a:solidFill>
                  <a:srgbClr val="000000"/>
                </a:solidFill>
              </a:rPr>
              <a:pPr>
                <a:defRPr/>
              </a:pPr>
              <a:t>12</a:t>
            </a:fld>
            <a:endParaRPr lang="en-US" altLang="ja-JP">
              <a:solidFill>
                <a:srgbClr val="000000"/>
              </a:solidFill>
            </a:endParaRPr>
          </a:p>
        </p:txBody>
      </p:sp>
    </p:spTree>
    <p:extLst>
      <p:ext uri="{BB962C8B-B14F-4D97-AF65-F5344CB8AC3E}">
        <p14:creationId xmlns:p14="http://schemas.microsoft.com/office/powerpoint/2010/main" val="130167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6725" y="73025"/>
            <a:ext cx="5895975" cy="4422775"/>
          </a:xfrm>
        </p:spPr>
      </p:sp>
      <p:sp>
        <p:nvSpPr>
          <p:cNvPr id="3" name="ノート プレースホルダー 2"/>
          <p:cNvSpPr>
            <a:spLocks noGrp="1"/>
          </p:cNvSpPr>
          <p:nvPr>
            <p:ph type="body" idx="1"/>
          </p:nvPr>
        </p:nvSpPr>
        <p:spPr/>
        <p:txBody>
          <a:bodyPr/>
          <a:lstStyle/>
          <a:p>
            <a:r>
              <a:rPr kumimoji="1" lang="ja-JP" altLang="en-US" dirty="0"/>
              <a:t>これは日本とドイツの政府の公式な協議</a:t>
            </a:r>
            <a:r>
              <a:rPr kumimoji="1" lang="ja-JP" altLang="en-US"/>
              <a:t>で話し合われてる</a:t>
            </a:r>
            <a:endParaRPr kumimoji="1" lang="en-US" altLang="ja-JP" dirty="0"/>
          </a:p>
          <a:p>
            <a:r>
              <a:rPr kumimoji="1" lang="ja-JP" altLang="en-US" dirty="0"/>
              <a:t>それにより　</a:t>
            </a:r>
            <a:r>
              <a:rPr kumimoji="1" lang="en-US" altLang="ja-JP" dirty="0"/>
              <a:t>350A</a:t>
            </a:r>
            <a:r>
              <a:rPr kumimoji="1" lang="ja-JP" altLang="en-US" dirty="0"/>
              <a:t>を想定していたが、</a:t>
            </a:r>
            <a:r>
              <a:rPr kumimoji="1" lang="en-US" altLang="ja-JP" dirty="0"/>
              <a:t>400A</a:t>
            </a:r>
            <a:r>
              <a:rPr kumimoji="1" lang="ja-JP" altLang="en-US" dirty="0"/>
              <a:t>も検討することとなった</a:t>
            </a:r>
            <a:endParaRPr kumimoji="1" lang="en-US" altLang="ja-JP" dirty="0"/>
          </a:p>
          <a:p>
            <a:r>
              <a:rPr kumimoji="1" lang="en-US" altLang="ja-JP" dirty="0"/>
              <a:t>350A</a:t>
            </a:r>
            <a:r>
              <a:rPr kumimoji="1" lang="ja-JP" altLang="en-US" dirty="0"/>
              <a:t>までは確実にできる（終わった）が、近い将来</a:t>
            </a:r>
            <a:r>
              <a:rPr kumimoji="1" lang="en-US" altLang="ja-JP" dirty="0"/>
              <a:t>400A</a:t>
            </a:r>
            <a:r>
              <a:rPr kumimoji="1" lang="ja-JP" altLang="en-US" dirty="0"/>
              <a:t>も実現すると思われる</a:t>
            </a:r>
          </a:p>
        </p:txBody>
      </p:sp>
      <p:sp>
        <p:nvSpPr>
          <p:cNvPr id="4" name="スライド番号プレースホルダー 3"/>
          <p:cNvSpPr>
            <a:spLocks noGrp="1"/>
          </p:cNvSpPr>
          <p:nvPr>
            <p:ph type="sldNum" sz="quarter" idx="10"/>
          </p:nvPr>
        </p:nvSpPr>
        <p:spPr/>
        <p:txBody>
          <a:bodyPr/>
          <a:lstStyle/>
          <a:p>
            <a:pPr>
              <a:defRPr/>
            </a:pPr>
            <a:fld id="{228CFB17-85AC-41BD-B5D4-467DBC0A6D77}" type="slidenum">
              <a:rPr lang="en-US" altLang="ja-JP" smtClean="0">
                <a:solidFill>
                  <a:srgbClr val="000000"/>
                </a:solidFill>
              </a:rPr>
              <a:pPr>
                <a:defRPr/>
              </a:pPr>
              <a:t>19</a:t>
            </a:fld>
            <a:endParaRPr lang="en-US" altLang="ja-JP">
              <a:solidFill>
                <a:srgbClr val="000000"/>
              </a:solidFill>
            </a:endParaRPr>
          </a:p>
        </p:txBody>
      </p:sp>
    </p:spTree>
    <p:extLst>
      <p:ext uri="{BB962C8B-B14F-4D97-AF65-F5344CB8AC3E}">
        <p14:creationId xmlns:p14="http://schemas.microsoft.com/office/powerpoint/2010/main" val="1796396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tsumi\Desktop\INOVOS\Image\CHAdeMO_LOGO\chademo logo角なし.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2400" y="908050"/>
            <a:ext cx="10747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normAutofit/>
          </a:bodyPr>
          <a:lstStyle>
            <a:lvl1pPr>
              <a:defRPr sz="44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sz="280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fontAlgn="auto">
              <a:spcBef>
                <a:spcPts val="0"/>
              </a:spcBef>
              <a:spcAft>
                <a:spcPts val="0"/>
              </a:spcAft>
              <a:defRPr>
                <a:solidFill>
                  <a:prstClr val="white"/>
                </a:solidFill>
                <a:latin typeface="+mn-lt"/>
                <a:ea typeface="+mn-ea"/>
              </a:defRPr>
            </a:lvl1pPr>
          </a:lstStyle>
          <a:p>
            <a:pPr>
              <a:defRPr/>
            </a:pPr>
            <a:fld id="{80F8BACD-74F5-4507-A36E-C75432B77096}" type="slidenum">
              <a:rPr lang="ja-JP" altLang="en-US"/>
              <a:pPr>
                <a:defRPr/>
              </a:pPr>
              <a:t>‹#›</a:t>
            </a:fld>
            <a:endParaRPr lang="ja-JP" altLang="en-US"/>
          </a:p>
        </p:txBody>
      </p:sp>
    </p:spTree>
    <p:extLst>
      <p:ext uri="{BB962C8B-B14F-4D97-AF65-F5344CB8AC3E}">
        <p14:creationId xmlns:p14="http://schemas.microsoft.com/office/powerpoint/2010/main" val="316930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B78736BF-F586-4460-A71A-B4AFB421311D}"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F85B0BCB-3D9F-4C99-841F-73DF4A14BEF6}" type="slidenum">
              <a:rPr lang="en-US"/>
              <a:pPr>
                <a:defRPr/>
              </a:pPr>
              <a:t>‹#›</a:t>
            </a:fld>
            <a:endParaRPr lang="en-US"/>
          </a:p>
        </p:txBody>
      </p:sp>
    </p:spTree>
    <p:extLst>
      <p:ext uri="{BB962C8B-B14F-4D97-AF65-F5344CB8AC3E}">
        <p14:creationId xmlns:p14="http://schemas.microsoft.com/office/powerpoint/2010/main" val="52178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85B6090-2DB4-4646-B153-3EAE6370029D}"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E9D4FC9-1395-45D7-A016-002F65674110}" type="slidenum">
              <a:rPr lang="en-US"/>
              <a:pPr>
                <a:defRPr/>
              </a:pPr>
              <a:t>‹#›</a:t>
            </a:fld>
            <a:endParaRPr lang="en-US"/>
          </a:p>
        </p:txBody>
      </p:sp>
    </p:spTree>
    <p:extLst>
      <p:ext uri="{BB962C8B-B14F-4D97-AF65-F5344CB8AC3E}">
        <p14:creationId xmlns:p14="http://schemas.microsoft.com/office/powerpoint/2010/main" val="42340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EC1B92BA-282A-4348-808E-67E0CECC7CD0}"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B7532198-171B-448E-912A-8F7127781812}" type="slidenum">
              <a:rPr lang="en-US"/>
              <a:pPr>
                <a:defRPr/>
              </a:pPr>
              <a:t>‹#›</a:t>
            </a:fld>
            <a:endParaRPr lang="en-US"/>
          </a:p>
        </p:txBody>
      </p:sp>
    </p:spTree>
    <p:extLst>
      <p:ext uri="{BB962C8B-B14F-4D97-AF65-F5344CB8AC3E}">
        <p14:creationId xmlns:p14="http://schemas.microsoft.com/office/powerpoint/2010/main" val="252254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323F35FA-3FE2-48F8-B227-4AB36D63C9FA}" type="datetimeFigureOut">
              <a:rPr lang="en-US"/>
              <a:pPr>
                <a:defRPr/>
              </a:pPr>
              <a:t>9/27/2018</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71E2768E-1523-4D40-A4C2-F76AF9F13252}" type="slidenum">
              <a:rPr lang="en-US"/>
              <a:pPr>
                <a:defRPr/>
              </a:pPr>
              <a:t>‹#›</a:t>
            </a:fld>
            <a:endParaRPr lang="en-US"/>
          </a:p>
        </p:txBody>
      </p:sp>
    </p:spTree>
    <p:extLst>
      <p:ext uri="{BB962C8B-B14F-4D97-AF65-F5344CB8AC3E}">
        <p14:creationId xmlns:p14="http://schemas.microsoft.com/office/powerpoint/2010/main" val="280525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74375B84-3700-4124-B19E-A0E982F57E0A}" type="datetimeFigureOut">
              <a:rPr lang="en-US"/>
              <a:pPr>
                <a:defRPr/>
              </a:pPr>
              <a:t>9/27/2018</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53CE1B36-601F-43FD-A4CE-ECD58A5CB16B}" type="slidenum">
              <a:rPr lang="en-US"/>
              <a:pPr>
                <a:defRPr/>
              </a:pPr>
              <a:t>‹#›</a:t>
            </a:fld>
            <a:endParaRPr lang="en-US"/>
          </a:p>
        </p:txBody>
      </p:sp>
    </p:spTree>
    <p:extLst>
      <p:ext uri="{BB962C8B-B14F-4D97-AF65-F5344CB8AC3E}">
        <p14:creationId xmlns:p14="http://schemas.microsoft.com/office/powerpoint/2010/main" val="262544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C10DAFF-49A6-4D21-853F-7CBB76816CA4}" type="datetimeFigureOut">
              <a:rPr lang="en-US"/>
              <a:pPr>
                <a:defRPr/>
              </a:pPr>
              <a:t>9/27/2018</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286A8E67-1C2C-40F9-913C-EAFAE631C038}" type="slidenum">
              <a:rPr lang="en-US"/>
              <a:pPr>
                <a:defRPr/>
              </a:pPr>
              <a:t>‹#›</a:t>
            </a:fld>
            <a:endParaRPr lang="en-US"/>
          </a:p>
        </p:txBody>
      </p:sp>
    </p:spTree>
    <p:extLst>
      <p:ext uri="{BB962C8B-B14F-4D97-AF65-F5344CB8AC3E}">
        <p14:creationId xmlns:p14="http://schemas.microsoft.com/office/powerpoint/2010/main" val="2438154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412C5C6-F1D8-454C-B5C2-A5DDEF47FD00}"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86ECE79B-C60F-4319-ADB6-DDEDC0ABFAE3}" type="slidenum">
              <a:rPr lang="en-US"/>
              <a:pPr>
                <a:defRPr/>
              </a:pPr>
              <a:t>‹#›</a:t>
            </a:fld>
            <a:endParaRPr lang="en-US"/>
          </a:p>
        </p:txBody>
      </p:sp>
    </p:spTree>
    <p:extLst>
      <p:ext uri="{BB962C8B-B14F-4D97-AF65-F5344CB8AC3E}">
        <p14:creationId xmlns:p14="http://schemas.microsoft.com/office/powerpoint/2010/main" val="374178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3A36F52-A91F-41F6-A878-87DDD3BAF679}"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E8256A60-D15D-4A51-9CF8-960FC83D4764}" type="slidenum">
              <a:rPr lang="en-US"/>
              <a:pPr>
                <a:defRPr/>
              </a:pPr>
              <a:t>‹#›</a:t>
            </a:fld>
            <a:endParaRPr lang="en-US"/>
          </a:p>
        </p:txBody>
      </p:sp>
    </p:spTree>
    <p:extLst>
      <p:ext uri="{BB962C8B-B14F-4D97-AF65-F5344CB8AC3E}">
        <p14:creationId xmlns:p14="http://schemas.microsoft.com/office/powerpoint/2010/main" val="1401879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F49A1F7C-0FEA-4A1A-BB49-1D961B435CB9}"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D1D8DF8-A361-4B9A-9381-550367ECFC42}" type="slidenum">
              <a:rPr lang="en-US"/>
              <a:pPr>
                <a:defRPr/>
              </a:pPr>
              <a:t>‹#›</a:t>
            </a:fld>
            <a:endParaRPr lang="en-US"/>
          </a:p>
        </p:txBody>
      </p:sp>
    </p:spTree>
    <p:extLst>
      <p:ext uri="{BB962C8B-B14F-4D97-AF65-F5344CB8AC3E}">
        <p14:creationId xmlns:p14="http://schemas.microsoft.com/office/powerpoint/2010/main" val="98887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9D92A14B-3246-4F65-9A05-2F2FAAB2296D}"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63B3551-FC12-4051-A49B-639094BEE847}" type="slidenum">
              <a:rPr lang="en-US"/>
              <a:pPr>
                <a:defRPr/>
              </a:pPr>
              <a:t>‹#›</a:t>
            </a:fld>
            <a:endParaRPr lang="en-US"/>
          </a:p>
        </p:txBody>
      </p:sp>
    </p:spTree>
    <p:extLst>
      <p:ext uri="{BB962C8B-B14F-4D97-AF65-F5344CB8AC3E}">
        <p14:creationId xmlns:p14="http://schemas.microsoft.com/office/powerpoint/2010/main" val="48418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 y="836712"/>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179512" y="274638"/>
            <a:ext cx="8229600" cy="763935"/>
          </a:xfrm>
        </p:spPr>
        <p:txBody>
          <a:bodyPr>
            <a:normAutofit/>
          </a:bodyPr>
          <a:lstStyle>
            <a:lvl1pPr algn="l">
              <a:defRPr sz="32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57200" y="1131987"/>
            <a:ext cx="8229600" cy="5084663"/>
          </a:xfrm>
        </p:spPr>
        <p:txBody>
          <a:bodyPr/>
          <a:lstStyle>
            <a:lvl1pPr marL="342900" indent="-342900">
              <a:buClr>
                <a:srgbClr val="349E69"/>
              </a:buClr>
              <a:buFont typeface="Wingdings" panose="05000000000000000000" pitchFamily="2" charset="2"/>
              <a:buChar char="n"/>
              <a:defRPr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buClr>
                <a:srgbClr val="349E69"/>
              </a:buClr>
              <a:buFont typeface="Arial" panose="020B0604020202020204" pitchFamily="34" charset="0"/>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buClr>
                <a:srgbClr val="349E69"/>
              </a:buClr>
              <a:buFont typeface="Meiryo UI" panose="020B0604030504040204" pitchFamily="50" charset="-128"/>
              <a:buChar char="ｰ"/>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438" y="6273800"/>
            <a:ext cx="468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日付プレースホルダー 11"/>
          <p:cNvSpPr>
            <a:spLocks noGrp="1"/>
          </p:cNvSpPr>
          <p:nvPr>
            <p:ph type="dt" sz="half" idx="10"/>
          </p:nvPr>
        </p:nvSpPr>
        <p:spPr>
          <a:xfrm>
            <a:off x="457200" y="6356350"/>
            <a:ext cx="2133600" cy="365125"/>
          </a:xfrm>
        </p:spPr>
        <p:txBody>
          <a:bodyPr/>
          <a:lstStyle>
            <a:lvl1pPr>
              <a:defRPr/>
            </a:lvl1pPr>
          </a:lstStyle>
          <a:p>
            <a:pPr>
              <a:defRPr/>
            </a:pPr>
            <a:fld id="{AC444E9F-8EA5-4DD8-8218-ED88B4BB8DA8}" type="datetimeFigureOut">
              <a:rPr lang="en-US"/>
              <a:pPr>
                <a:defRPr/>
              </a:pPr>
              <a:t>9/27/2018</a:t>
            </a:fld>
            <a:endParaRPr lang="en-US"/>
          </a:p>
        </p:txBody>
      </p:sp>
      <p:sp>
        <p:nvSpPr>
          <p:cNvPr id="14" name="フッター プレースホルダー 12"/>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15" name="スライド番号プレースホルダー 13"/>
          <p:cNvSpPr txBox="1">
            <a:spLocks/>
          </p:cNvSpPr>
          <p:nvPr userDrawn="1"/>
        </p:nvSpPr>
        <p:spPr>
          <a:xfrm>
            <a:off x="7019925" y="6448425"/>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400" kern="1200">
                <a:solidFill>
                  <a:prstClr val="black">
                    <a:tint val="75000"/>
                  </a:prst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defRPr/>
            </a:pPr>
            <a:fld id="{96459F99-943A-4301-B955-26FD64B20E59}" type="slidenum">
              <a:rPr lang="en-US" smtClean="0"/>
              <a:pPr>
                <a:defRPr/>
              </a:pPr>
              <a:t>‹#›</a:t>
            </a:fld>
            <a:endParaRPr lang="en-US"/>
          </a:p>
        </p:txBody>
      </p:sp>
    </p:spTree>
    <p:extLst>
      <p:ext uri="{BB962C8B-B14F-4D97-AF65-F5344CB8AC3E}">
        <p14:creationId xmlns:p14="http://schemas.microsoft.com/office/powerpoint/2010/main" val="399052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4" name="コンテンツ プレースホルダー 3"/>
          <p:cNvSpPr>
            <a:spLocks noGrp="1"/>
          </p:cNvSpPr>
          <p:nvPr>
            <p:ph sz="quarter" idx="10"/>
          </p:nvPr>
        </p:nvSpPr>
        <p:spPr>
          <a:xfrm>
            <a:off x="108000" y="108000"/>
            <a:ext cx="8743900" cy="501600"/>
          </a:xfrm>
          <a:prstGeom prst="rect">
            <a:avLst/>
          </a:prstGeom>
        </p:spPr>
        <p:txBody>
          <a:bodyPr/>
          <a:lstStyle>
            <a:lvl1pPr marL="0" indent="0">
              <a:buFontTx/>
              <a:buNone/>
              <a:defRPr/>
            </a:lvl1pPr>
          </a:lstStyle>
          <a:p>
            <a:pPr lvl="0"/>
            <a:r>
              <a:rPr kumimoji="1" lang="ja-JP" altLang="en-US" dirty="0"/>
              <a:t>マスター テキストの書式設定</a:t>
            </a:r>
          </a:p>
        </p:txBody>
      </p:sp>
      <p:sp>
        <p:nvSpPr>
          <p:cNvPr id="5" name="コンテンツ プレースホルダー 3"/>
          <p:cNvSpPr>
            <a:spLocks noGrp="1"/>
          </p:cNvSpPr>
          <p:nvPr>
            <p:ph sz="quarter" idx="11"/>
          </p:nvPr>
        </p:nvSpPr>
        <p:spPr>
          <a:xfrm>
            <a:off x="432000" y="648000"/>
            <a:ext cx="8546900" cy="444200"/>
          </a:xfrm>
          <a:prstGeom prst="rect">
            <a:avLst/>
          </a:prstGeom>
        </p:spPr>
        <p:txBody>
          <a:bodyPr/>
          <a:lstStyle>
            <a:lvl1pPr marL="457200" indent="-457200">
              <a:buClr>
                <a:schemeClr val="tx2"/>
              </a:buClr>
              <a:buFont typeface="Wingdings" pitchFamily="2" charset="2"/>
              <a:buChar char="n"/>
              <a:defRPr sz="2000"/>
            </a:lvl1pPr>
          </a:lstStyle>
          <a:p>
            <a:pPr lvl="0"/>
            <a:r>
              <a:rPr kumimoji="1" lang="ja-JP" altLang="en-US" dirty="0"/>
              <a:t>マスター テキストの書式設定</a:t>
            </a:r>
          </a:p>
        </p:txBody>
      </p:sp>
      <p:sp>
        <p:nvSpPr>
          <p:cNvPr id="6" name="スライド番号プレースホルダー 3"/>
          <p:cNvSpPr>
            <a:spLocks noGrp="1"/>
          </p:cNvSpPr>
          <p:nvPr>
            <p:ph type="sldNum" sz="quarter" idx="12"/>
          </p:nvPr>
        </p:nvSpPr>
        <p:spPr>
          <a:xfrm>
            <a:off x="7010400" y="6492875"/>
            <a:ext cx="2133600" cy="365125"/>
          </a:xfrm>
          <a:prstGeom prst="rect">
            <a:avLst/>
          </a:prstGeom>
        </p:spPr>
        <p:txBody>
          <a:bodyPr/>
          <a:lstStyle>
            <a:lvl1pPr>
              <a:defRPr b="1">
                <a:solidFill>
                  <a:schemeClr val="bg1"/>
                </a:solidFill>
              </a:defRPr>
            </a:lvl1pPr>
          </a:lstStyle>
          <a:p>
            <a:pPr>
              <a:defRPr/>
            </a:pPr>
            <a:fld id="{366B6CE2-43A1-4511-A2F2-5280F6BEAAB9}" type="slidenum">
              <a:rPr lang="ja-JP" altLang="en-US" smtClean="0">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04891047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10"/>
          </p:nvPr>
        </p:nvSpPr>
        <p:spPr>
          <a:xfrm>
            <a:off x="8356600" y="6492875"/>
            <a:ext cx="914400" cy="365125"/>
          </a:xfrm>
          <a:prstGeom prst="rect">
            <a:avLst/>
          </a:prstGeom>
        </p:spPr>
        <p:txBody>
          <a:bodyPr/>
          <a:lstStyle>
            <a:lvl1pPr algn="ctr" eaLnBrk="1" hangingPunct="1">
              <a:defRPr sz="1600"/>
            </a:lvl1pPr>
          </a:lstStyle>
          <a:p>
            <a:pPr>
              <a:defRPr/>
            </a:pPr>
            <a:fld id="{C87D6867-95EC-4144-AD10-E57716B79FD5}" type="slidenum">
              <a:rPr lang="ja-JP" altLang="en-US">
                <a:solidFill>
                  <a:prstClr val="white"/>
                </a:solidFill>
              </a:rPr>
              <a:pPr>
                <a:defRPr/>
              </a:pPr>
              <a:t>‹#›</a:t>
            </a:fld>
            <a:endParaRPr lang="ja-JP" altLang="en-US">
              <a:solidFill>
                <a:prstClr val="white"/>
              </a:solidFill>
            </a:endParaRPr>
          </a:p>
        </p:txBody>
      </p:sp>
    </p:spTree>
    <p:extLst>
      <p:ext uri="{BB962C8B-B14F-4D97-AF65-F5344CB8AC3E}">
        <p14:creationId xmlns:p14="http://schemas.microsoft.com/office/powerpoint/2010/main" val="326792731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コンテンツ">
    <p:spTree>
      <p:nvGrpSpPr>
        <p:cNvPr id="1" name=""/>
        <p:cNvGrpSpPr/>
        <p:nvPr/>
      </p:nvGrpSpPr>
      <p:grpSpPr>
        <a:xfrm>
          <a:off x="0" y="0"/>
          <a:ext cx="0" cy="0"/>
          <a:chOff x="0" y="0"/>
          <a:chExt cx="0" cy="0"/>
        </a:xfrm>
      </p:grpSpPr>
      <p:sp>
        <p:nvSpPr>
          <p:cNvPr id="7" name="テキスト ボックス 5"/>
          <p:cNvSpPr txBox="1">
            <a:spLocks noChangeArrowheads="1"/>
          </p:cNvSpPr>
          <p:nvPr userDrawn="1"/>
        </p:nvSpPr>
        <p:spPr bwMode="auto">
          <a:xfrm>
            <a:off x="2684465" y="6540500"/>
            <a:ext cx="1939955" cy="261610"/>
          </a:xfrm>
          <a:prstGeom prst="rect">
            <a:avLst/>
          </a:prstGeom>
          <a:noFill/>
          <a:ln>
            <a:noFill/>
          </a:ln>
          <a:extLst/>
        </p:spPr>
        <p:txBody>
          <a:bodyPr wrap="none">
            <a:spAutoFit/>
          </a:bodyPr>
          <a:lstStyle>
            <a:lvl1pPr eaLnBrk="0" hangingPunct="0">
              <a:defRPr kumimoji="1" sz="2400">
                <a:solidFill>
                  <a:schemeClr val="bg1"/>
                </a:solidFill>
                <a:latin typeface="Verdana" pitchFamily="34" charset="0"/>
                <a:ea typeface="HGS創英角ｺﾞｼｯｸUB" pitchFamily="50" charset="-128"/>
              </a:defRPr>
            </a:lvl1pPr>
            <a:lvl2pPr marL="742950" indent="-285750" eaLnBrk="0" hangingPunct="0">
              <a:defRPr kumimoji="1" sz="2400">
                <a:solidFill>
                  <a:schemeClr val="bg1"/>
                </a:solidFill>
                <a:latin typeface="Verdana" pitchFamily="34" charset="0"/>
                <a:ea typeface="HGS創英角ｺﾞｼｯｸUB" pitchFamily="50" charset="-128"/>
              </a:defRPr>
            </a:lvl2pPr>
            <a:lvl3pPr marL="1143000" indent="-228600" eaLnBrk="0" hangingPunct="0">
              <a:defRPr kumimoji="1" sz="2400">
                <a:solidFill>
                  <a:schemeClr val="bg1"/>
                </a:solidFill>
                <a:latin typeface="Verdana" pitchFamily="34" charset="0"/>
                <a:ea typeface="HGS創英角ｺﾞｼｯｸUB" pitchFamily="50" charset="-128"/>
              </a:defRPr>
            </a:lvl3pPr>
            <a:lvl4pPr marL="1600200" indent="-228600" eaLnBrk="0" hangingPunct="0">
              <a:defRPr kumimoji="1" sz="2400">
                <a:solidFill>
                  <a:schemeClr val="bg1"/>
                </a:solidFill>
                <a:latin typeface="Verdana" pitchFamily="34" charset="0"/>
                <a:ea typeface="HGS創英角ｺﾞｼｯｸUB" pitchFamily="50" charset="-128"/>
              </a:defRPr>
            </a:lvl4pPr>
            <a:lvl5pPr marL="2057400" indent="-228600" eaLnBrk="0" hangingPunct="0">
              <a:defRPr kumimoji="1" sz="2400">
                <a:solidFill>
                  <a:schemeClr val="bg1"/>
                </a:solidFill>
                <a:latin typeface="Verdana" pitchFamily="34" charset="0"/>
                <a:ea typeface="HGS創英角ｺﾞｼｯｸUB" pitchFamily="50" charset="-128"/>
              </a:defRPr>
            </a:lvl5pPr>
            <a:lvl6pPr marL="25146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6pPr>
            <a:lvl7pPr marL="29718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7pPr>
            <a:lvl8pPr marL="34290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8pPr>
            <a:lvl9pPr marL="38862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9pPr>
          </a:lstStyle>
          <a:p>
            <a:pPr eaLnBrk="1" fontAlgn="base" hangingPunct="1">
              <a:spcBef>
                <a:spcPct val="0"/>
              </a:spcBef>
              <a:spcAft>
                <a:spcPct val="0"/>
              </a:spcAft>
              <a:defRPr/>
            </a:pPr>
            <a:r>
              <a:rPr lang="en-US" altLang="ja-JP" sz="1100">
                <a:solidFill>
                  <a:prstClr val="white"/>
                </a:solidFill>
              </a:rPr>
              <a:t>WWW.nissan-global.com</a:t>
            </a:r>
            <a:endParaRPr lang="ja-JP" altLang="en-US" sz="1100">
              <a:solidFill>
                <a:prstClr val="white"/>
              </a:solidFill>
            </a:endParaRPr>
          </a:p>
        </p:txBody>
      </p:sp>
      <p:cxnSp>
        <p:nvCxnSpPr>
          <p:cNvPr id="9" name="直線コネクタ 8"/>
          <p:cNvCxnSpPr>
            <a:cxnSpLocks noChangeShapeType="1"/>
          </p:cNvCxnSpPr>
          <p:nvPr userDrawn="1"/>
        </p:nvCxnSpPr>
        <p:spPr bwMode="auto">
          <a:xfrm>
            <a:off x="0" y="679452"/>
            <a:ext cx="9144000" cy="1588"/>
          </a:xfrm>
          <a:prstGeom prst="line">
            <a:avLst/>
          </a:prstGeom>
          <a:noFill/>
          <a:ln w="28575">
            <a:solidFill>
              <a:srgbClr val="2B46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35921" dir="2700000" algn="ctr" rotWithShape="0">
                    <a:srgbClr val="808080">
                      <a:alpha val="37999"/>
                    </a:srgbClr>
                  </a:outerShdw>
                </a:effectLst>
              </a14:hiddenEffects>
            </a:ext>
          </a:extLst>
        </p:spPr>
      </p:cxnSp>
      <p:sp>
        <p:nvSpPr>
          <p:cNvPr id="4" name="コンテンツ プレースホルダー 3"/>
          <p:cNvSpPr>
            <a:spLocks noGrp="1"/>
          </p:cNvSpPr>
          <p:nvPr>
            <p:ph sz="quarter" idx="10"/>
          </p:nvPr>
        </p:nvSpPr>
        <p:spPr>
          <a:xfrm>
            <a:off x="108002" y="108000"/>
            <a:ext cx="8743900" cy="501600"/>
          </a:xfrm>
          <a:prstGeom prst="rect">
            <a:avLst/>
          </a:prstGeom>
        </p:spPr>
        <p:txBody>
          <a:bodyPr/>
          <a:lstStyle>
            <a:lvl1pPr marL="0" indent="0">
              <a:buFontTx/>
              <a:buNone/>
              <a:defRPr/>
            </a:lvl1pPr>
          </a:lstStyle>
          <a:p>
            <a:pPr lvl="0"/>
            <a:r>
              <a:rPr lang="ja-JP" altLang="en-US" dirty="0"/>
              <a:t>マスター テキストの書式設定</a:t>
            </a:r>
          </a:p>
        </p:txBody>
      </p:sp>
      <p:sp>
        <p:nvSpPr>
          <p:cNvPr id="5" name="コンテンツ プレースホルダー 3"/>
          <p:cNvSpPr>
            <a:spLocks noGrp="1"/>
          </p:cNvSpPr>
          <p:nvPr>
            <p:ph sz="quarter" idx="11"/>
          </p:nvPr>
        </p:nvSpPr>
        <p:spPr>
          <a:xfrm>
            <a:off x="279500" y="819450"/>
            <a:ext cx="8635900" cy="5524200"/>
          </a:xfrm>
          <a:prstGeom prst="rect">
            <a:avLst/>
          </a:prstGeom>
        </p:spPr>
        <p:txBody>
          <a:bodyPr/>
          <a:lstStyle>
            <a:lvl1pPr marL="457200" indent="-457200">
              <a:buClr>
                <a:schemeClr val="tx2"/>
              </a:buClr>
              <a:buFont typeface="Wingdings" pitchFamily="2" charset="2"/>
              <a:buChar char="n"/>
              <a:defRPr sz="2400"/>
            </a:lvl1pPr>
          </a:lstStyle>
          <a:p>
            <a:pPr lvl="0"/>
            <a:r>
              <a:rPr lang="ja-JP" altLang="en-US" dirty="0"/>
              <a:t>マスター テキストの書式設定</a:t>
            </a:r>
          </a:p>
        </p:txBody>
      </p:sp>
      <p:sp>
        <p:nvSpPr>
          <p:cNvPr id="11" name="テキスト ボックス 10"/>
          <p:cNvSpPr txBox="1"/>
          <p:nvPr userDrawn="1"/>
        </p:nvSpPr>
        <p:spPr>
          <a:xfrm>
            <a:off x="6858673" y="6541356"/>
            <a:ext cx="1606925" cy="257369"/>
          </a:xfrm>
          <a:prstGeom prst="rect">
            <a:avLst/>
          </a:prstGeom>
          <a:solidFill>
            <a:schemeClr val="bg1"/>
          </a:solidFill>
          <a:ln>
            <a:solidFill>
              <a:schemeClr val="tx1"/>
            </a:solidFill>
          </a:ln>
        </p:spPr>
        <p:txBody>
          <a:bodyPr wrap="square" lIns="36000" tIns="36000" rIns="36000" bIns="36000" rtlCol="0">
            <a:spAutoFit/>
          </a:bodyPr>
          <a:lstStyle/>
          <a:p>
            <a:pPr algn="ctr" fontAlgn="base">
              <a:spcBef>
                <a:spcPct val="0"/>
              </a:spcBef>
              <a:spcAft>
                <a:spcPct val="0"/>
              </a:spcAft>
            </a:pPr>
            <a:r>
              <a:rPr lang="en-US" altLang="ja-JP" sz="1200" dirty="0">
                <a:solidFill>
                  <a:prstClr val="black"/>
                </a:solidFill>
                <a:latin typeface="Arial" panose="020B0604020202020204" pitchFamily="34" charset="0"/>
                <a:ea typeface="Verdana" panose="020B0604030504040204" pitchFamily="34" charset="0"/>
                <a:cs typeface="Arial" panose="020B0604020202020204" pitchFamily="34" charset="0"/>
              </a:rPr>
              <a:t>Nissan Confidential C</a:t>
            </a:r>
            <a:endParaRPr lang="ja-JP"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04420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tsumi\Desktop\INOVOS\Image\CHAdeMO_LOGO\chademo logo角なし.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2400" y="908050"/>
            <a:ext cx="10747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normAutofit/>
          </a:bodyPr>
          <a:lstStyle>
            <a:lvl1pPr>
              <a:defRPr sz="4800" b="1">
                <a:solidFill>
                  <a:srgbClr val="25714B"/>
                </a:solidFill>
                <a:latin typeface="+mj-lt"/>
                <a:ea typeface="小塚ゴシック Pro R" pitchFamily="34" charset="-128"/>
              </a:defRPr>
            </a:lvl1pPr>
          </a:lstStyle>
          <a:p>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latin typeface="+mj-lt"/>
                <a:ea typeface="小塚ゴシック Pro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fontAlgn="auto">
              <a:spcBef>
                <a:spcPts val="0"/>
              </a:spcBef>
              <a:spcAft>
                <a:spcPts val="0"/>
              </a:spcAft>
              <a:defRPr>
                <a:solidFill>
                  <a:prstClr val="white"/>
                </a:solidFill>
                <a:latin typeface="+mn-lt"/>
                <a:ea typeface="+mn-ea"/>
              </a:defRPr>
            </a:lvl1pPr>
          </a:lstStyle>
          <a:p>
            <a:pPr>
              <a:defRPr/>
            </a:pPr>
            <a:fld id="{23A7CE9D-CEB4-41AA-9521-EDB6672B1139}" type="slidenum">
              <a:rPr lang="ja-JP" altLang="en-US"/>
              <a:pPr>
                <a:defRPr/>
              </a:pPr>
              <a:t>‹#›</a:t>
            </a:fld>
            <a:endParaRPr lang="ja-JP" altLang="en-US"/>
          </a:p>
        </p:txBody>
      </p:sp>
    </p:spTree>
    <p:extLst>
      <p:ext uri="{BB962C8B-B14F-4D97-AF65-F5344CB8AC3E}">
        <p14:creationId xmlns:p14="http://schemas.microsoft.com/office/powerpoint/2010/main" val="139298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ogo lef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5492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438" y="6273800"/>
            <a:ext cx="468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14808" y="188640"/>
            <a:ext cx="8229600" cy="850106"/>
          </a:xfrm>
        </p:spPr>
        <p:txBody>
          <a:bodyPr>
            <a:normAutofit/>
          </a:bodyPr>
          <a:lstStyle>
            <a:lvl1pPr algn="l">
              <a:defRPr sz="3200" b="1" baseline="0">
                <a:solidFill>
                  <a:srgbClr val="25714B"/>
                </a:solidFill>
                <a:latin typeface="Arial" pitchFamily="34" charset="0"/>
                <a:ea typeface="ＭＳ Ｐゴシック" pitchFamily="50"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baseline="0">
                <a:solidFill>
                  <a:schemeClr val="tx1"/>
                </a:solidFill>
                <a:latin typeface="Arial" pitchFamily="34" charset="0"/>
                <a:ea typeface="ＭＳ Ｐゴシック" pitchFamily="50" charset="-128"/>
              </a:defRPr>
            </a:lvl1pPr>
            <a:lvl2pPr>
              <a:defRPr baseline="0">
                <a:solidFill>
                  <a:schemeClr val="tx1"/>
                </a:solidFill>
                <a:latin typeface="Arial" pitchFamily="34" charset="0"/>
                <a:ea typeface="ＭＳ Ｐゴシック" pitchFamily="50" charset="-128"/>
              </a:defRPr>
            </a:lvl2pPr>
            <a:lvl3pPr>
              <a:defRPr baseline="0">
                <a:solidFill>
                  <a:schemeClr val="tx1"/>
                </a:solidFill>
                <a:latin typeface="Arial" pitchFamily="34" charset="0"/>
                <a:ea typeface="ＭＳ Ｐゴシック" pitchFamily="50" charset="-128"/>
              </a:defRPr>
            </a:lvl3pPr>
            <a:lvl4pPr>
              <a:defRPr baseline="0">
                <a:solidFill>
                  <a:schemeClr val="tx1"/>
                </a:solidFill>
                <a:latin typeface="Arial" pitchFamily="34" charset="0"/>
                <a:ea typeface="ＭＳ Ｐゴシック" pitchFamily="50" charset="-128"/>
              </a:defRPr>
            </a:lvl4pPr>
            <a:lvl5pPr>
              <a:defRPr baseline="0">
                <a:solidFill>
                  <a:schemeClr val="tx1"/>
                </a:solidFill>
                <a:latin typeface="Arial" pitchFamily="34" charset="0"/>
                <a:ea typeface="ＭＳ Ｐゴシック"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日付プレースホルダー 11"/>
          <p:cNvSpPr>
            <a:spLocks noGrp="1"/>
          </p:cNvSpPr>
          <p:nvPr>
            <p:ph type="dt" sz="half" idx="10"/>
          </p:nvPr>
        </p:nvSpPr>
        <p:spPr/>
        <p:txBody>
          <a:bodyPr/>
          <a:lstStyle>
            <a:lvl1pPr>
              <a:defRPr/>
            </a:lvl1pPr>
          </a:lstStyle>
          <a:p>
            <a:pPr>
              <a:defRPr/>
            </a:pPr>
            <a:fld id="{C1011C62-0A7F-4603-B517-7A3B7517D93C}" type="datetimeFigureOut">
              <a:rPr lang="en-US"/>
              <a:pPr>
                <a:defRPr/>
              </a:pPr>
              <a:t>9/27/2018</a:t>
            </a:fld>
            <a:endParaRPr lang="en-US"/>
          </a:p>
        </p:txBody>
      </p:sp>
      <p:sp>
        <p:nvSpPr>
          <p:cNvPr id="10" name="フッター プレースホルダー 12"/>
          <p:cNvSpPr>
            <a:spLocks noGrp="1"/>
          </p:cNvSpPr>
          <p:nvPr>
            <p:ph type="ftr" sz="quarter" idx="11"/>
          </p:nvPr>
        </p:nvSpPr>
        <p:spPr/>
        <p:txBody>
          <a:bodyPr/>
          <a:lstStyle>
            <a:lvl1pPr>
              <a:defRPr/>
            </a:lvl1pPr>
          </a:lstStyle>
          <a:p>
            <a:pPr>
              <a:defRPr/>
            </a:pPr>
            <a:endParaRPr lang="en-US"/>
          </a:p>
        </p:txBody>
      </p:sp>
      <p:sp>
        <p:nvSpPr>
          <p:cNvPr id="11" name="スライド番号プレースホルダー 13"/>
          <p:cNvSpPr>
            <a:spLocks noGrp="1"/>
          </p:cNvSpPr>
          <p:nvPr>
            <p:ph type="sldNum" sz="quarter" idx="12"/>
          </p:nvPr>
        </p:nvSpPr>
        <p:spPr>
          <a:xfrm>
            <a:off x="7019925" y="6448425"/>
            <a:ext cx="2133600" cy="365125"/>
          </a:xfrm>
        </p:spPr>
        <p:txBody>
          <a:bodyPr/>
          <a:lstStyle>
            <a:lvl1pPr>
              <a:defRPr sz="1400"/>
            </a:lvl1pPr>
          </a:lstStyle>
          <a:p>
            <a:pPr>
              <a:defRPr/>
            </a:pPr>
            <a:fld id="{74160121-248C-41BA-80E6-C248DCB038BC}" type="slidenum">
              <a:rPr lang="en-US"/>
              <a:pPr>
                <a:defRPr/>
              </a:pPr>
              <a:t>‹#›</a:t>
            </a:fld>
            <a:endParaRPr lang="en-US"/>
          </a:p>
        </p:txBody>
      </p:sp>
    </p:spTree>
    <p:extLst>
      <p:ext uri="{BB962C8B-B14F-4D97-AF65-F5344CB8AC3E}">
        <p14:creationId xmlns:p14="http://schemas.microsoft.com/office/powerpoint/2010/main" val="423755256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274638"/>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日付プレースホルダー 3"/>
          <p:cNvSpPr>
            <a:spLocks noGrp="1"/>
          </p:cNvSpPr>
          <p:nvPr>
            <p:ph type="dt" sz="half" idx="10"/>
          </p:nvPr>
        </p:nvSpPr>
        <p:spPr/>
        <p:txBody>
          <a:bodyPr/>
          <a:lstStyle>
            <a:lvl1pPr>
              <a:defRPr/>
            </a:lvl1pPr>
          </a:lstStyle>
          <a:p>
            <a:pPr>
              <a:defRPr/>
            </a:pPr>
            <a:fld id="{DB7A7CA4-96CA-4B81-A6C3-166A401000D6}" type="datetime1">
              <a:rPr lang="ja-JP" altLang="en-US"/>
              <a:pPr>
                <a:defRPr/>
              </a:pPr>
              <a:t>2018/9/27</a:t>
            </a:fld>
            <a:endParaRPr lang="ja-JP" altLang="en-US" dirty="0"/>
          </a:p>
        </p:txBody>
      </p:sp>
      <p:sp>
        <p:nvSpPr>
          <p:cNvPr id="9"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5"/>
          <p:cNvSpPr>
            <a:spLocks noGrp="1"/>
          </p:cNvSpPr>
          <p:nvPr>
            <p:ph type="sldNum" sz="quarter" idx="12"/>
          </p:nvPr>
        </p:nvSpPr>
        <p:spPr>
          <a:xfrm>
            <a:off x="8737600" y="147638"/>
            <a:ext cx="514350" cy="401637"/>
          </a:xfrm>
        </p:spPr>
        <p:txBody>
          <a:bodyPr/>
          <a:lstStyle>
            <a:lvl1pPr fontAlgn="auto">
              <a:spcBef>
                <a:spcPts val="0"/>
              </a:spcBef>
              <a:spcAft>
                <a:spcPts val="0"/>
              </a:spcAft>
              <a:defRPr sz="2000" b="1">
                <a:solidFill>
                  <a:srgbClr val="339966"/>
                </a:solidFill>
                <a:latin typeface="小塚ゴシック Pro R" pitchFamily="34" charset="-128"/>
                <a:ea typeface="小塚ゴシック Pro R" pitchFamily="34" charset="-128"/>
              </a:defRPr>
            </a:lvl1pPr>
          </a:lstStyle>
          <a:p>
            <a:pPr>
              <a:defRPr/>
            </a:pPr>
            <a:fld id="{936DD47B-0522-4819-8EB8-F53617797AAB}" type="slidenum">
              <a:rPr lang="ja-JP" altLang="en-US"/>
              <a:pPr>
                <a:defRPr/>
              </a:pPr>
              <a:t>‹#›</a:t>
            </a:fld>
            <a:endParaRPr lang="ja-JP" altLang="en-US"/>
          </a:p>
        </p:txBody>
      </p:sp>
    </p:spTree>
    <p:extLst>
      <p:ext uri="{BB962C8B-B14F-4D97-AF65-F5344CB8AC3E}">
        <p14:creationId xmlns:p14="http://schemas.microsoft.com/office/powerpoint/2010/main" val="3305186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LOGO righ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5"/>
          <p:cNvSpPr txBox="1">
            <a:spLocks/>
          </p:cNvSpPr>
          <p:nvPr userDrawn="1"/>
        </p:nvSpPr>
        <p:spPr>
          <a:xfrm>
            <a:off x="8737600" y="147638"/>
            <a:ext cx="514350" cy="401637"/>
          </a:xfrm>
          <a:prstGeom prst="rect">
            <a:avLst/>
          </a:prstGeom>
        </p:spPr>
        <p:txBody>
          <a:bodyPr/>
          <a:lstStyle>
            <a:defPPr>
              <a:defRPr lang="ja-JP"/>
            </a:defPPr>
            <a:lvl1pPr marL="0" algn="l" defTabSz="914400" rtl="0" eaLnBrk="1" latinLnBrk="0" hangingPunct="1">
              <a:defRPr kumimoji="1" sz="2000" b="1" kern="1200">
                <a:solidFill>
                  <a:srgbClr val="339966"/>
                </a:solidFill>
                <a:latin typeface="小塚ゴシック Pro R" pitchFamily="34" charset="-128"/>
                <a:ea typeface="小塚ゴシック Pro R"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19D3D33-95EA-4ED7-BE7D-52CB63C011D3}" type="slidenum">
              <a:rPr lang="ja-JP" altLang="en-US" sz="1800" smtClean="0"/>
              <a:pPr>
                <a:defRPr/>
              </a:pPr>
              <a:t>‹#›</a:t>
            </a:fld>
            <a:endParaRPr lang="ja-JP" altLang="en-US" sz="1800" dirty="0"/>
          </a:p>
        </p:txBody>
      </p:sp>
      <p:pic>
        <p:nvPicPr>
          <p:cNvPr id="8"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31238" y="6289675"/>
            <a:ext cx="469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188640"/>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日付プレースホルダー 3"/>
          <p:cNvSpPr>
            <a:spLocks noGrp="1"/>
          </p:cNvSpPr>
          <p:nvPr>
            <p:ph type="dt" sz="half" idx="10"/>
          </p:nvPr>
        </p:nvSpPr>
        <p:spPr/>
        <p:txBody>
          <a:bodyPr/>
          <a:lstStyle>
            <a:lvl1pPr>
              <a:defRPr/>
            </a:lvl1pPr>
          </a:lstStyle>
          <a:p>
            <a:pPr>
              <a:defRPr/>
            </a:pPr>
            <a:fld id="{5A9C7CA0-DE64-458B-8422-0D323BFCA26B}" type="datetime1">
              <a:rPr lang="ja-JP" altLang="en-US"/>
              <a:pPr>
                <a:defRPr/>
              </a:pPr>
              <a:t>2018/9/27</a:t>
            </a:fld>
            <a:endParaRPr lang="ja-JP" altLang="en-US"/>
          </a:p>
        </p:txBody>
      </p:sp>
      <p:sp>
        <p:nvSpPr>
          <p:cNvPr id="11"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1742254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033BBF7C-8F77-4B81-B548-4FA15C261FF9}"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3DF0CCE-5A83-4AAB-B666-32706488EB5F}" type="slidenum">
              <a:rPr lang="en-US"/>
              <a:pPr>
                <a:defRPr/>
              </a:pPr>
              <a:t>‹#›</a:t>
            </a:fld>
            <a:endParaRPr lang="en-US"/>
          </a:p>
        </p:txBody>
      </p:sp>
    </p:spTree>
    <p:extLst>
      <p:ext uri="{BB962C8B-B14F-4D97-AF65-F5344CB8AC3E}">
        <p14:creationId xmlns:p14="http://schemas.microsoft.com/office/powerpoint/2010/main" val="87076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5354135-99F2-4E3E-99DF-0F72929E44E2}"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FFF45145-2CAF-4678-9117-E265B755889F}" type="slidenum">
              <a:rPr lang="en-US"/>
              <a:pPr>
                <a:defRPr/>
              </a:pPr>
              <a:t>‹#›</a:t>
            </a:fld>
            <a:endParaRPr lang="en-US"/>
          </a:p>
        </p:txBody>
      </p:sp>
    </p:spTree>
    <p:extLst>
      <p:ext uri="{BB962C8B-B14F-4D97-AF65-F5344CB8AC3E}">
        <p14:creationId xmlns:p14="http://schemas.microsoft.com/office/powerpoint/2010/main" val="915301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DF3DDDD5-1AFE-4F55-BE1B-E09F4284F7CE}"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5B4E15F2-E1D4-4D8D-8AC8-BE903AB12113}" type="slidenum">
              <a:rPr lang="en-US"/>
              <a:pPr>
                <a:defRPr/>
              </a:pPr>
              <a:t>‹#›</a:t>
            </a:fld>
            <a:endParaRPr lang="en-US"/>
          </a:p>
        </p:txBody>
      </p:sp>
    </p:spTree>
    <p:extLst>
      <p:ext uri="{BB962C8B-B14F-4D97-AF65-F5344CB8AC3E}">
        <p14:creationId xmlns:p14="http://schemas.microsoft.com/office/powerpoint/2010/main" val="362347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tsumi\Desktop\INOVOS\Image\CHAdeMO_LOGO\chademo logo角なし.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2400" y="908050"/>
            <a:ext cx="10747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normAutofit/>
          </a:bodyPr>
          <a:lstStyle>
            <a:lvl1pPr>
              <a:defRPr sz="44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sz="280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fontAlgn="auto">
              <a:spcBef>
                <a:spcPts val="0"/>
              </a:spcBef>
              <a:spcAft>
                <a:spcPts val="0"/>
              </a:spcAft>
              <a:defRPr>
                <a:solidFill>
                  <a:prstClr val="white"/>
                </a:solidFill>
                <a:latin typeface="+mn-lt"/>
                <a:ea typeface="+mn-ea"/>
              </a:defRPr>
            </a:lvl1pPr>
          </a:lstStyle>
          <a:p>
            <a:pPr>
              <a:defRPr/>
            </a:pPr>
            <a:fld id="{1C016FA1-0794-4CDA-93F9-A08B5A71D671}" type="slidenum">
              <a:rPr lang="ja-JP" altLang="en-US"/>
              <a:pPr>
                <a:defRPr/>
              </a:pPr>
              <a:t>‹#›</a:t>
            </a:fld>
            <a:endParaRPr lang="ja-JP" altLang="en-US"/>
          </a:p>
        </p:txBody>
      </p:sp>
    </p:spTree>
    <p:extLst>
      <p:ext uri="{BB962C8B-B14F-4D97-AF65-F5344CB8AC3E}">
        <p14:creationId xmlns:p14="http://schemas.microsoft.com/office/powerpoint/2010/main" val="4293571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161F3073-08CE-4C79-A773-EEE59E8241C3}" type="datetimeFigureOut">
              <a:rPr lang="en-US"/>
              <a:pPr>
                <a:defRPr/>
              </a:pPr>
              <a:t>9/27/2018</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FD732531-93C5-4547-B151-DF40994CBE05}" type="slidenum">
              <a:rPr lang="en-US"/>
              <a:pPr>
                <a:defRPr/>
              </a:pPr>
              <a:t>‹#›</a:t>
            </a:fld>
            <a:endParaRPr lang="en-US"/>
          </a:p>
        </p:txBody>
      </p:sp>
    </p:spTree>
    <p:extLst>
      <p:ext uri="{BB962C8B-B14F-4D97-AF65-F5344CB8AC3E}">
        <p14:creationId xmlns:p14="http://schemas.microsoft.com/office/powerpoint/2010/main" val="485538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016CD83B-DF36-472D-8CFD-D1D84DAC7135}" type="datetimeFigureOut">
              <a:rPr lang="en-US"/>
              <a:pPr>
                <a:defRPr/>
              </a:pPr>
              <a:t>9/27/2018</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BA56F478-EFB6-4BCC-BFCC-8BDE95D683EB}" type="slidenum">
              <a:rPr lang="en-US"/>
              <a:pPr>
                <a:defRPr/>
              </a:pPr>
              <a:t>‹#›</a:t>
            </a:fld>
            <a:endParaRPr lang="en-US"/>
          </a:p>
        </p:txBody>
      </p:sp>
    </p:spTree>
    <p:extLst>
      <p:ext uri="{BB962C8B-B14F-4D97-AF65-F5344CB8AC3E}">
        <p14:creationId xmlns:p14="http://schemas.microsoft.com/office/powerpoint/2010/main" val="996957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95C5A87-BC32-4FCF-847F-E9B83CB275E9}" type="datetimeFigureOut">
              <a:rPr lang="en-US"/>
              <a:pPr>
                <a:defRPr/>
              </a:pPr>
              <a:t>9/27/2018</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C4BD9411-DB5A-4B86-AB9A-A4B4B770A14E}" type="slidenum">
              <a:rPr lang="en-US"/>
              <a:pPr>
                <a:defRPr/>
              </a:pPr>
              <a:t>‹#›</a:t>
            </a:fld>
            <a:endParaRPr lang="en-US"/>
          </a:p>
        </p:txBody>
      </p:sp>
    </p:spTree>
    <p:extLst>
      <p:ext uri="{BB962C8B-B14F-4D97-AF65-F5344CB8AC3E}">
        <p14:creationId xmlns:p14="http://schemas.microsoft.com/office/powerpoint/2010/main" val="2853870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E3E63E-B262-467A-B40F-40A9955433BE}"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3D89CC50-D457-4FD1-A049-3ABF50A654E9}" type="slidenum">
              <a:rPr lang="en-US"/>
              <a:pPr>
                <a:defRPr/>
              </a:pPr>
              <a:t>‹#›</a:t>
            </a:fld>
            <a:endParaRPr lang="en-US"/>
          </a:p>
        </p:txBody>
      </p:sp>
    </p:spTree>
    <p:extLst>
      <p:ext uri="{BB962C8B-B14F-4D97-AF65-F5344CB8AC3E}">
        <p14:creationId xmlns:p14="http://schemas.microsoft.com/office/powerpoint/2010/main" val="2002999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EF9E5B6-4311-4E42-B3E5-CEA592BBF3C8}"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A3D536F2-CEE6-4ADF-BEDD-01FEEC6F6E3B}" type="slidenum">
              <a:rPr lang="en-US"/>
              <a:pPr>
                <a:defRPr/>
              </a:pPr>
              <a:t>‹#›</a:t>
            </a:fld>
            <a:endParaRPr lang="en-US"/>
          </a:p>
        </p:txBody>
      </p:sp>
    </p:spTree>
    <p:extLst>
      <p:ext uri="{BB962C8B-B14F-4D97-AF65-F5344CB8AC3E}">
        <p14:creationId xmlns:p14="http://schemas.microsoft.com/office/powerpoint/2010/main" val="3675997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ADA08AD-4D39-4AB8-B73B-979A34542895}"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11ED8FAB-2921-4BB9-8137-363154EAE797}" type="slidenum">
              <a:rPr lang="en-US"/>
              <a:pPr>
                <a:defRPr/>
              </a:pPr>
              <a:t>‹#›</a:t>
            </a:fld>
            <a:endParaRPr lang="en-US"/>
          </a:p>
        </p:txBody>
      </p:sp>
    </p:spTree>
    <p:extLst>
      <p:ext uri="{BB962C8B-B14F-4D97-AF65-F5344CB8AC3E}">
        <p14:creationId xmlns:p14="http://schemas.microsoft.com/office/powerpoint/2010/main" val="33318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30324CB6-0348-4EF7-915A-F4D0A7D06C65}"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53FC7C9-78A2-4F15-9C23-E4E36B057D48}" type="slidenum">
              <a:rPr lang="en-US"/>
              <a:pPr>
                <a:defRPr/>
              </a:pPr>
              <a:t>‹#›</a:t>
            </a:fld>
            <a:endParaRPr lang="en-US"/>
          </a:p>
        </p:txBody>
      </p:sp>
    </p:spTree>
    <p:extLst>
      <p:ext uri="{BB962C8B-B14F-4D97-AF65-F5344CB8AC3E}">
        <p14:creationId xmlns:p14="http://schemas.microsoft.com/office/powerpoint/2010/main" val="1896518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tsumi\Desktop\INOVOS\Image\CHAdeMO_LOGO\chademo logo角なし.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2400" y="908050"/>
            <a:ext cx="10747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normAutofit/>
          </a:bodyPr>
          <a:lstStyle>
            <a:lvl1pPr>
              <a:defRPr sz="44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sz="280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fontAlgn="auto">
              <a:spcBef>
                <a:spcPts val="0"/>
              </a:spcBef>
              <a:spcAft>
                <a:spcPts val="0"/>
              </a:spcAft>
              <a:defRPr>
                <a:solidFill>
                  <a:prstClr val="white"/>
                </a:solidFill>
                <a:latin typeface="+mn-lt"/>
                <a:ea typeface="+mn-ea"/>
              </a:defRPr>
            </a:lvl1pPr>
          </a:lstStyle>
          <a:p>
            <a:pPr>
              <a:defRPr/>
            </a:pPr>
            <a:fld id="{80F8BACD-74F5-4507-A36E-C75432B77096}" type="slidenum">
              <a:rPr lang="ja-JP" altLang="en-US"/>
              <a:pPr>
                <a:defRPr/>
              </a:pPr>
              <a:t>‹#›</a:t>
            </a:fld>
            <a:endParaRPr lang="ja-JP" altLang="en-US"/>
          </a:p>
        </p:txBody>
      </p:sp>
    </p:spTree>
    <p:extLst>
      <p:ext uri="{BB962C8B-B14F-4D97-AF65-F5344CB8AC3E}">
        <p14:creationId xmlns:p14="http://schemas.microsoft.com/office/powerpoint/2010/main" val="879287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 y="836712"/>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179512" y="274638"/>
            <a:ext cx="8229600" cy="763935"/>
          </a:xfrm>
        </p:spPr>
        <p:txBody>
          <a:bodyPr>
            <a:normAutofit/>
          </a:bodyPr>
          <a:lstStyle>
            <a:lvl1pPr algn="l">
              <a:defRPr sz="32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57200" y="1131987"/>
            <a:ext cx="8229600" cy="5084663"/>
          </a:xfrm>
        </p:spPr>
        <p:txBody>
          <a:bodyPr/>
          <a:lstStyle>
            <a:lvl1pPr marL="342900" indent="-342900">
              <a:buClr>
                <a:srgbClr val="349E69"/>
              </a:buClr>
              <a:buFont typeface="Wingdings" panose="05000000000000000000" pitchFamily="2" charset="2"/>
              <a:buChar char="n"/>
              <a:defRPr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buClr>
                <a:srgbClr val="349E69"/>
              </a:buClr>
              <a:buFont typeface="Arial" panose="020B0604020202020204" pitchFamily="34" charset="0"/>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buClr>
                <a:srgbClr val="349E69"/>
              </a:buClr>
              <a:buFont typeface="Meiryo UI" panose="020B0604030504040204" pitchFamily="50" charset="-128"/>
              <a:buChar char="ｰ"/>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日付プレースホルダー 11"/>
          <p:cNvSpPr>
            <a:spLocks noGrp="1"/>
          </p:cNvSpPr>
          <p:nvPr>
            <p:ph type="dt" sz="half" idx="10"/>
          </p:nvPr>
        </p:nvSpPr>
        <p:spPr>
          <a:xfrm>
            <a:off x="457200" y="6356350"/>
            <a:ext cx="2133600" cy="365125"/>
          </a:xfrm>
        </p:spPr>
        <p:txBody>
          <a:bodyPr/>
          <a:lstStyle>
            <a:lvl1pPr>
              <a:defRPr/>
            </a:lvl1pPr>
          </a:lstStyle>
          <a:p>
            <a:pPr>
              <a:defRPr/>
            </a:pPr>
            <a:fld id="{AC444E9F-8EA5-4DD8-8218-ED88B4BB8DA8}" type="datetimeFigureOut">
              <a:rPr lang="en-US"/>
              <a:pPr>
                <a:defRPr/>
              </a:pPr>
              <a:t>9/27/2018</a:t>
            </a:fld>
            <a:endParaRPr lang="en-US"/>
          </a:p>
        </p:txBody>
      </p:sp>
      <p:sp>
        <p:nvSpPr>
          <p:cNvPr id="14" name="フッター プレースホルダー 12"/>
          <p:cNvSpPr>
            <a:spLocks noGrp="1"/>
          </p:cNvSpPr>
          <p:nvPr>
            <p:ph type="ftr" sz="quarter" idx="11"/>
          </p:nvPr>
        </p:nvSpPr>
        <p:spPr>
          <a:xfrm>
            <a:off x="3124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700904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itsumi\Desktop\INOVOS\Image\CHAdeMO_LOGO\chademo logo角なし.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2400" y="908050"/>
            <a:ext cx="10747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normAutofit/>
          </a:bodyPr>
          <a:lstStyle>
            <a:lvl1pPr>
              <a:defRPr sz="4800" b="1">
                <a:solidFill>
                  <a:srgbClr val="25714B"/>
                </a:solidFill>
                <a:latin typeface="+mj-lt"/>
                <a:ea typeface="小塚ゴシック Pro R" pitchFamily="34" charset="-128"/>
              </a:defRPr>
            </a:lvl1pPr>
          </a:lstStyle>
          <a:p>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latin typeface="+mj-lt"/>
                <a:ea typeface="小塚ゴシック Pro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a:defRPr>
                <a:solidFill>
                  <a:srgbClr val="FFFFFF"/>
                </a:solidFill>
              </a:defRPr>
            </a:lvl1pPr>
          </a:lstStyle>
          <a:p>
            <a:fld id="{C7A70BA4-0631-4015-97B5-23D347E41527}" type="slidenum">
              <a:rPr lang="ja-JP" altLang="en-US"/>
              <a:pPr/>
              <a:t>‹#›</a:t>
            </a:fld>
            <a:endParaRPr lang="ja-JP" altLang="en-US"/>
          </a:p>
        </p:txBody>
      </p:sp>
    </p:spTree>
    <p:extLst>
      <p:ext uri="{BB962C8B-B14F-4D97-AF65-F5344CB8AC3E}">
        <p14:creationId xmlns:p14="http://schemas.microsoft.com/office/powerpoint/2010/main" val="109588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6613"/>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438" y="6273800"/>
            <a:ext cx="468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79512" y="274638"/>
            <a:ext cx="8229600" cy="763935"/>
          </a:xfrm>
        </p:spPr>
        <p:txBody>
          <a:bodyPr>
            <a:normAutofit/>
          </a:bodyPr>
          <a:lstStyle>
            <a:lvl1pPr algn="l">
              <a:defRPr sz="32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57200" y="1131987"/>
            <a:ext cx="8229600" cy="5084663"/>
          </a:xfrm>
        </p:spPr>
        <p:txBody>
          <a:bodyPr/>
          <a:lstStyle>
            <a:lvl1pPr marL="342900" indent="-342900">
              <a:buClr>
                <a:srgbClr val="349E69"/>
              </a:buClr>
              <a:buFont typeface="Wingdings" panose="05000000000000000000" pitchFamily="2" charset="2"/>
              <a:buChar char="n"/>
              <a:defRPr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buClr>
                <a:srgbClr val="349E69"/>
              </a:buClr>
              <a:buFont typeface="Arial" panose="020B0604020202020204" pitchFamily="34" charset="0"/>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buClr>
                <a:srgbClr val="349E69"/>
              </a:buClr>
              <a:buFont typeface="Meiryo UI" panose="020B0604030504040204" pitchFamily="50" charset="-128"/>
              <a:buChar char="ｰ"/>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0" name="日付プレースホルダー 11"/>
          <p:cNvSpPr>
            <a:spLocks noGrp="1"/>
          </p:cNvSpPr>
          <p:nvPr>
            <p:ph type="dt" sz="half" idx="10"/>
          </p:nvPr>
        </p:nvSpPr>
        <p:spPr/>
        <p:txBody>
          <a:bodyPr/>
          <a:lstStyle>
            <a:lvl1pPr>
              <a:defRPr/>
            </a:lvl1pPr>
          </a:lstStyle>
          <a:p>
            <a:pPr>
              <a:defRPr/>
            </a:pPr>
            <a:fld id="{8ADED6C9-984D-4491-983B-EA04C878D9C8}" type="datetimeFigureOut">
              <a:rPr lang="en-US"/>
              <a:pPr>
                <a:defRPr/>
              </a:pPr>
              <a:t>9/27/2018</a:t>
            </a:fld>
            <a:endParaRPr lang="en-US"/>
          </a:p>
        </p:txBody>
      </p:sp>
      <p:sp>
        <p:nvSpPr>
          <p:cNvPr id="11" name="フッター プレースホルダー 1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12683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Logo lef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549275"/>
            <a:ext cx="7740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438" y="6273800"/>
            <a:ext cx="468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14808" y="188640"/>
            <a:ext cx="8229600" cy="850106"/>
          </a:xfrm>
        </p:spPr>
        <p:txBody>
          <a:bodyPr>
            <a:normAutofit/>
          </a:bodyPr>
          <a:lstStyle>
            <a:lvl1pPr algn="l">
              <a:defRPr sz="3200" b="1" baseline="0">
                <a:solidFill>
                  <a:srgbClr val="25714B"/>
                </a:solidFill>
                <a:latin typeface="Arial" pitchFamily="34" charset="0"/>
                <a:ea typeface="ＭＳ Ｐゴシック" pitchFamily="50"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baseline="0">
                <a:solidFill>
                  <a:schemeClr val="tx1"/>
                </a:solidFill>
                <a:latin typeface="Arial" pitchFamily="34" charset="0"/>
                <a:ea typeface="ＭＳ Ｐゴシック" pitchFamily="50" charset="-128"/>
              </a:defRPr>
            </a:lvl1pPr>
            <a:lvl2pPr>
              <a:defRPr baseline="0">
                <a:solidFill>
                  <a:schemeClr val="tx1"/>
                </a:solidFill>
                <a:latin typeface="Arial" pitchFamily="34" charset="0"/>
                <a:ea typeface="ＭＳ Ｐゴシック" pitchFamily="50" charset="-128"/>
              </a:defRPr>
            </a:lvl2pPr>
            <a:lvl3pPr>
              <a:defRPr baseline="0">
                <a:solidFill>
                  <a:schemeClr val="tx1"/>
                </a:solidFill>
                <a:latin typeface="Arial" pitchFamily="34" charset="0"/>
                <a:ea typeface="ＭＳ Ｐゴシック" pitchFamily="50" charset="-128"/>
              </a:defRPr>
            </a:lvl3pPr>
            <a:lvl4pPr>
              <a:defRPr baseline="0">
                <a:solidFill>
                  <a:schemeClr val="tx1"/>
                </a:solidFill>
                <a:latin typeface="Arial" pitchFamily="34" charset="0"/>
                <a:ea typeface="ＭＳ Ｐゴシック" pitchFamily="50" charset="-128"/>
              </a:defRPr>
            </a:lvl4pPr>
            <a:lvl5pPr>
              <a:defRPr baseline="0">
                <a:solidFill>
                  <a:schemeClr val="tx1"/>
                </a:solidFill>
                <a:latin typeface="Arial" pitchFamily="34" charset="0"/>
                <a:ea typeface="ＭＳ Ｐゴシック"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日付プレースホルダー 11"/>
          <p:cNvSpPr>
            <a:spLocks noGrp="1"/>
          </p:cNvSpPr>
          <p:nvPr>
            <p:ph type="dt" sz="half" idx="10"/>
          </p:nvPr>
        </p:nvSpPr>
        <p:spPr/>
        <p:txBody>
          <a:bodyPr/>
          <a:lstStyle>
            <a:lvl1pPr>
              <a:defRPr/>
            </a:lvl1pPr>
          </a:lstStyle>
          <a:p>
            <a:pPr>
              <a:defRPr/>
            </a:pPr>
            <a:fld id="{A512084E-0A9E-4CA3-9DDD-7219B589D080}" type="datetimeFigureOut">
              <a:rPr lang="en-US"/>
              <a:pPr>
                <a:defRPr/>
              </a:pPr>
              <a:t>9/27/2018</a:t>
            </a:fld>
            <a:endParaRPr lang="en-US"/>
          </a:p>
        </p:txBody>
      </p:sp>
      <p:sp>
        <p:nvSpPr>
          <p:cNvPr id="10" name="フッター プレースホルダー 12"/>
          <p:cNvSpPr>
            <a:spLocks noGrp="1"/>
          </p:cNvSpPr>
          <p:nvPr>
            <p:ph type="ftr" sz="quarter" idx="11"/>
          </p:nvPr>
        </p:nvSpPr>
        <p:spPr/>
        <p:txBody>
          <a:bodyPr/>
          <a:lstStyle>
            <a:lvl1pPr>
              <a:defRPr/>
            </a:lvl1pPr>
          </a:lstStyle>
          <a:p>
            <a:pPr>
              <a:defRPr/>
            </a:pPr>
            <a:endParaRPr lang="en-US"/>
          </a:p>
        </p:txBody>
      </p:sp>
      <p:sp>
        <p:nvSpPr>
          <p:cNvPr id="11" name="スライド番号プレースホルダー 13"/>
          <p:cNvSpPr>
            <a:spLocks noGrp="1"/>
          </p:cNvSpPr>
          <p:nvPr>
            <p:ph type="sldNum" sz="quarter" idx="12"/>
          </p:nvPr>
        </p:nvSpPr>
        <p:spPr>
          <a:xfrm>
            <a:off x="7019925" y="6448425"/>
            <a:ext cx="2133600" cy="365125"/>
          </a:xfrm>
        </p:spPr>
        <p:txBody>
          <a:bodyPr/>
          <a:lstStyle>
            <a:lvl1pPr>
              <a:defRPr sz="1400"/>
            </a:lvl1pPr>
          </a:lstStyle>
          <a:p>
            <a:fld id="{EED902FB-1861-4EC5-877B-2AA3AE4B80A6}" type="slidenum">
              <a:rPr lang="en-US" altLang="ja-JP"/>
              <a:pPr/>
              <a:t>‹#›</a:t>
            </a:fld>
            <a:endParaRPr lang="en-US" altLang="ja-JP"/>
          </a:p>
        </p:txBody>
      </p:sp>
    </p:spTree>
    <p:extLst>
      <p:ext uri="{BB962C8B-B14F-4D97-AF65-F5344CB8AC3E}">
        <p14:creationId xmlns:p14="http://schemas.microsoft.com/office/powerpoint/2010/main" val="389949685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274638"/>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日付プレースホルダー 3"/>
          <p:cNvSpPr>
            <a:spLocks noGrp="1"/>
          </p:cNvSpPr>
          <p:nvPr>
            <p:ph type="dt" sz="half" idx="10"/>
          </p:nvPr>
        </p:nvSpPr>
        <p:spPr/>
        <p:txBody>
          <a:bodyPr/>
          <a:lstStyle>
            <a:lvl1pPr>
              <a:defRPr/>
            </a:lvl1pPr>
          </a:lstStyle>
          <a:p>
            <a:pPr>
              <a:defRPr/>
            </a:pPr>
            <a:fld id="{DB7A7CA4-96CA-4B81-A6C3-166A401000D6}" type="datetime1">
              <a:rPr lang="ja-JP" altLang="en-US"/>
              <a:pPr>
                <a:defRPr/>
              </a:pPr>
              <a:t>2018/9/27</a:t>
            </a:fld>
            <a:endParaRPr lang="ja-JP" altLang="en-US" dirty="0"/>
          </a:p>
        </p:txBody>
      </p:sp>
      <p:sp>
        <p:nvSpPr>
          <p:cNvPr id="9"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5"/>
          <p:cNvSpPr>
            <a:spLocks noGrp="1"/>
          </p:cNvSpPr>
          <p:nvPr>
            <p:ph type="sldNum" sz="quarter" idx="12"/>
          </p:nvPr>
        </p:nvSpPr>
        <p:spPr>
          <a:xfrm>
            <a:off x="8737600" y="147638"/>
            <a:ext cx="514350" cy="401637"/>
          </a:xfrm>
        </p:spPr>
        <p:txBody>
          <a:bodyPr/>
          <a:lstStyle>
            <a:lvl1pPr>
              <a:defRPr sz="2000" b="1">
                <a:solidFill>
                  <a:srgbClr val="339966"/>
                </a:solidFill>
                <a:latin typeface="小塚ゴシック Pro R"/>
                <a:ea typeface="小塚ゴシック Pro R"/>
                <a:cs typeface="小塚ゴシック Pro R"/>
              </a:defRPr>
            </a:lvl1pPr>
          </a:lstStyle>
          <a:p>
            <a:fld id="{FA77AC24-5CAF-4813-98DF-71EC832B6897}" type="slidenum">
              <a:rPr lang="ja-JP" altLang="en-US"/>
              <a:pPr/>
              <a:t>‹#›</a:t>
            </a:fld>
            <a:endParaRPr lang="ja-JP" altLang="en-US"/>
          </a:p>
        </p:txBody>
      </p:sp>
    </p:spTree>
    <p:extLst>
      <p:ext uri="{BB962C8B-B14F-4D97-AF65-F5344CB8AC3E}">
        <p14:creationId xmlns:p14="http://schemas.microsoft.com/office/powerpoint/2010/main" val="363964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LOGO righ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5"/>
          <p:cNvSpPr txBox="1">
            <a:spLocks/>
          </p:cNvSpPr>
          <p:nvPr userDrawn="1"/>
        </p:nvSpPr>
        <p:spPr>
          <a:xfrm>
            <a:off x="8737600" y="147638"/>
            <a:ext cx="514350" cy="401637"/>
          </a:xfrm>
          <a:prstGeom prst="rect">
            <a:avLst/>
          </a:prstGeom>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D719CED-F892-4ACD-8D6E-098D717EA4CC}" type="slidenum">
              <a:rPr lang="ja-JP" altLang="en-US" b="1">
                <a:solidFill>
                  <a:srgbClr val="339966"/>
                </a:solidFill>
                <a:latin typeface="小塚ゴシック Pro R"/>
                <a:ea typeface="小塚ゴシック Pro R"/>
                <a:cs typeface="小塚ゴシック Pro R"/>
              </a:rPr>
              <a:pPr fontAlgn="base">
                <a:spcBef>
                  <a:spcPct val="0"/>
                </a:spcBef>
                <a:spcAft>
                  <a:spcPct val="0"/>
                </a:spcAft>
              </a:pPr>
              <a:t>‹#›</a:t>
            </a:fld>
            <a:endParaRPr lang="ja-JP" altLang="en-US" b="1">
              <a:solidFill>
                <a:srgbClr val="339966"/>
              </a:solidFill>
              <a:latin typeface="小塚ゴシック Pro R"/>
              <a:ea typeface="小塚ゴシック Pro R"/>
              <a:cs typeface="小塚ゴシック Pro R"/>
            </a:endParaRPr>
          </a:p>
        </p:txBody>
      </p:sp>
      <p:pic>
        <p:nvPicPr>
          <p:cNvPr id="8"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31238" y="6289675"/>
            <a:ext cx="469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188640"/>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日付プレースホルダー 3"/>
          <p:cNvSpPr>
            <a:spLocks noGrp="1"/>
          </p:cNvSpPr>
          <p:nvPr>
            <p:ph type="dt" sz="half" idx="10"/>
          </p:nvPr>
        </p:nvSpPr>
        <p:spPr/>
        <p:txBody>
          <a:bodyPr/>
          <a:lstStyle>
            <a:lvl1pPr>
              <a:defRPr/>
            </a:lvl1pPr>
          </a:lstStyle>
          <a:p>
            <a:pPr>
              <a:defRPr/>
            </a:pPr>
            <a:fld id="{5A9C7CA0-DE64-458B-8422-0D323BFCA26B}" type="datetime1">
              <a:rPr lang="ja-JP" altLang="en-US"/>
              <a:pPr>
                <a:defRPr/>
              </a:pPr>
              <a:t>2018/9/27</a:t>
            </a:fld>
            <a:endParaRPr lang="ja-JP" altLang="en-US"/>
          </a:p>
        </p:txBody>
      </p:sp>
      <p:sp>
        <p:nvSpPr>
          <p:cNvPr id="11"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2235258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1D171BCA-F546-4AF8-9D57-7894A114CF9D}"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94A60FC0-8FE6-407C-AE04-885FEB3CAEE2}" type="slidenum">
              <a:rPr lang="en-US" altLang="ja-JP"/>
              <a:pPr/>
              <a:t>‹#›</a:t>
            </a:fld>
            <a:endParaRPr lang="en-US" altLang="ja-JP"/>
          </a:p>
        </p:txBody>
      </p:sp>
    </p:spTree>
    <p:extLst>
      <p:ext uri="{BB962C8B-B14F-4D97-AF65-F5344CB8AC3E}">
        <p14:creationId xmlns:p14="http://schemas.microsoft.com/office/powerpoint/2010/main" val="1912227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5296135-A98F-4938-94F9-D6BFF4A1EDFE}"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AF0EF16E-6B33-4FA7-AA66-A83057247091}" type="slidenum">
              <a:rPr lang="en-US" altLang="ja-JP"/>
              <a:pPr/>
              <a:t>‹#›</a:t>
            </a:fld>
            <a:endParaRPr lang="en-US" altLang="ja-JP"/>
          </a:p>
        </p:txBody>
      </p:sp>
    </p:spTree>
    <p:extLst>
      <p:ext uri="{BB962C8B-B14F-4D97-AF65-F5344CB8AC3E}">
        <p14:creationId xmlns:p14="http://schemas.microsoft.com/office/powerpoint/2010/main" val="73531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A1C74AD2-2F4A-4365-930A-C1338CEB18E6}"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fld id="{FA200E57-F801-445C-A2D7-FAB9912B89F4}" type="slidenum">
              <a:rPr lang="en-US" altLang="ja-JP"/>
              <a:pPr/>
              <a:t>‹#›</a:t>
            </a:fld>
            <a:endParaRPr lang="en-US" altLang="ja-JP"/>
          </a:p>
        </p:txBody>
      </p:sp>
    </p:spTree>
    <p:extLst>
      <p:ext uri="{BB962C8B-B14F-4D97-AF65-F5344CB8AC3E}">
        <p14:creationId xmlns:p14="http://schemas.microsoft.com/office/powerpoint/2010/main" val="3951276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E01673D2-E6AE-4B0D-9476-702DF6C3022C}" type="datetimeFigureOut">
              <a:rPr lang="en-US"/>
              <a:pPr>
                <a:defRPr/>
              </a:pPr>
              <a:t>9/27/2018</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fld id="{256F9551-6406-4CA5-A0F4-43787A2F9158}" type="slidenum">
              <a:rPr lang="en-US" altLang="ja-JP"/>
              <a:pPr/>
              <a:t>‹#›</a:t>
            </a:fld>
            <a:endParaRPr lang="en-US" altLang="ja-JP"/>
          </a:p>
        </p:txBody>
      </p:sp>
    </p:spTree>
    <p:extLst>
      <p:ext uri="{BB962C8B-B14F-4D97-AF65-F5344CB8AC3E}">
        <p14:creationId xmlns:p14="http://schemas.microsoft.com/office/powerpoint/2010/main" val="2936935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1BBFEA50-0491-4E03-8734-42AE8E908627}" type="datetimeFigureOut">
              <a:rPr lang="en-US"/>
              <a:pPr>
                <a:defRPr/>
              </a:pPr>
              <a:t>9/27/2018</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fld id="{38A425C7-1179-4D77-81DA-4AE3E6E4E670}" type="slidenum">
              <a:rPr lang="en-US" altLang="ja-JP"/>
              <a:pPr/>
              <a:t>‹#›</a:t>
            </a:fld>
            <a:endParaRPr lang="en-US" altLang="ja-JP"/>
          </a:p>
        </p:txBody>
      </p:sp>
    </p:spTree>
    <p:extLst>
      <p:ext uri="{BB962C8B-B14F-4D97-AF65-F5344CB8AC3E}">
        <p14:creationId xmlns:p14="http://schemas.microsoft.com/office/powerpoint/2010/main" val="2816819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AD060E2-BC67-4BAD-90FD-1D43E80C9816}" type="datetimeFigureOut">
              <a:rPr lang="en-US"/>
              <a:pPr>
                <a:defRPr/>
              </a:pPr>
              <a:t>9/27/2018</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fld id="{DB2CCFC0-C23D-4765-B545-89F06824102E}" type="slidenum">
              <a:rPr lang="en-US" altLang="ja-JP"/>
              <a:pPr/>
              <a:t>‹#›</a:t>
            </a:fld>
            <a:endParaRPr lang="en-US" altLang="ja-JP"/>
          </a:p>
        </p:txBody>
      </p:sp>
    </p:spTree>
    <p:extLst>
      <p:ext uri="{BB962C8B-B14F-4D97-AF65-F5344CB8AC3E}">
        <p14:creationId xmlns:p14="http://schemas.microsoft.com/office/powerpoint/2010/main" val="632270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824E738-460D-451E-BE0C-ADD8372D9E8C}"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fld id="{57086302-E293-44C0-AE5A-6197CDD8C006}" type="slidenum">
              <a:rPr lang="en-US" altLang="ja-JP"/>
              <a:pPr/>
              <a:t>‹#›</a:t>
            </a:fld>
            <a:endParaRPr lang="en-US" altLang="ja-JP"/>
          </a:p>
        </p:txBody>
      </p:sp>
    </p:spTree>
    <p:extLst>
      <p:ext uri="{BB962C8B-B14F-4D97-AF65-F5344CB8AC3E}">
        <p14:creationId xmlns:p14="http://schemas.microsoft.com/office/powerpoint/2010/main" val="401209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318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084B29A-8038-4643-85E4-9CB1945189C2}"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fld id="{32D7C878-8F24-4312-8285-32212BC694C3}" type="slidenum">
              <a:rPr lang="en-US" altLang="ja-JP"/>
              <a:pPr/>
              <a:t>‹#›</a:t>
            </a:fld>
            <a:endParaRPr lang="en-US" altLang="ja-JP"/>
          </a:p>
        </p:txBody>
      </p:sp>
    </p:spTree>
    <p:extLst>
      <p:ext uri="{BB962C8B-B14F-4D97-AF65-F5344CB8AC3E}">
        <p14:creationId xmlns:p14="http://schemas.microsoft.com/office/powerpoint/2010/main" val="1572940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0D3A77DD-9F62-4A76-94C9-61F52537FC17}"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0D7CF51E-980E-4B16-B024-9DD1BE83D66C}" type="slidenum">
              <a:rPr lang="en-US" altLang="ja-JP"/>
              <a:pPr/>
              <a:t>‹#›</a:t>
            </a:fld>
            <a:endParaRPr lang="en-US" altLang="ja-JP"/>
          </a:p>
        </p:txBody>
      </p:sp>
    </p:spTree>
    <p:extLst>
      <p:ext uri="{BB962C8B-B14F-4D97-AF65-F5344CB8AC3E}">
        <p14:creationId xmlns:p14="http://schemas.microsoft.com/office/powerpoint/2010/main" val="3707121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7530485F-DD12-45DA-B445-A85E45437A29}"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AEF4E88E-2B35-4FB4-A7DE-8F9A80757FF8}" type="slidenum">
              <a:rPr lang="en-US" altLang="ja-JP"/>
              <a:pPr/>
              <a:t>‹#›</a:t>
            </a:fld>
            <a:endParaRPr lang="en-US" altLang="ja-JP"/>
          </a:p>
        </p:txBody>
      </p:sp>
    </p:spTree>
    <p:extLst>
      <p:ext uri="{BB962C8B-B14F-4D97-AF65-F5344CB8AC3E}">
        <p14:creationId xmlns:p14="http://schemas.microsoft.com/office/powerpoint/2010/main" val="1827412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685800" y="2130425"/>
            <a:ext cx="7772400" cy="1470025"/>
          </a:xfrm>
        </p:spPr>
        <p:txBody>
          <a:bodyPr>
            <a:normAutofit/>
          </a:bodyPr>
          <a:lstStyle>
            <a:lvl1pPr>
              <a:defRPr sz="44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sz="280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fontAlgn="auto">
              <a:spcBef>
                <a:spcPts val="0"/>
              </a:spcBef>
              <a:spcAft>
                <a:spcPts val="0"/>
              </a:spcAft>
              <a:defRPr>
                <a:solidFill>
                  <a:prstClr val="white"/>
                </a:solidFill>
                <a:latin typeface="+mn-lt"/>
                <a:ea typeface="+mn-ea"/>
              </a:defRPr>
            </a:lvl1pPr>
          </a:lstStyle>
          <a:p>
            <a:pPr>
              <a:defRPr/>
            </a:pPr>
            <a:fld id="{4CEEDAEA-07A0-48A3-A36F-36A1FECE2FBC}" type="slidenum">
              <a:rPr lang="ja-JP" altLang="en-US"/>
              <a:pPr>
                <a:defRPr/>
              </a:pPr>
              <a:t>‹#›</a:t>
            </a:fld>
            <a:endParaRPr lang="ja-JP" altLang="en-US"/>
          </a:p>
        </p:txBody>
      </p:sp>
    </p:spTree>
    <p:extLst>
      <p:ext uri="{BB962C8B-B14F-4D97-AF65-F5344CB8AC3E}">
        <p14:creationId xmlns:p14="http://schemas.microsoft.com/office/powerpoint/2010/main" val="2400055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6613"/>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438" y="6273800"/>
            <a:ext cx="468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ー 13"/>
          <p:cNvSpPr txBox="1">
            <a:spLocks/>
          </p:cNvSpPr>
          <p:nvPr userDrawn="1"/>
        </p:nvSpPr>
        <p:spPr>
          <a:xfrm>
            <a:off x="7019925" y="6448425"/>
            <a:ext cx="2133600" cy="365125"/>
          </a:xfrm>
          <a:prstGeom prst="rect">
            <a:avLst/>
          </a:prstGeom>
        </p:spPr>
        <p:txBody>
          <a:bodyPr anchor="ctr"/>
          <a:lstStyle>
            <a:defPPr>
              <a:defRPr lang="ja-JP"/>
            </a:defPPr>
            <a:lvl1pPr algn="r" rtl="0" fontAlgn="auto">
              <a:spcBef>
                <a:spcPts val="0"/>
              </a:spcBef>
              <a:spcAft>
                <a:spcPts val="0"/>
              </a:spcAft>
              <a:defRPr kumimoji="1" sz="1400" kern="1200">
                <a:solidFill>
                  <a:prstClr val="black">
                    <a:tint val="75000"/>
                  </a:prst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defRPr/>
            </a:pPr>
            <a:fld id="{EA51600D-28B8-4C53-990A-A8C46E41AD54}" type="slidenum">
              <a:rPr lang="en-US" smtClean="0"/>
              <a:pPr>
                <a:defRPr/>
              </a:pPr>
              <a:t>‹#›</a:t>
            </a:fld>
            <a:endParaRPr lang="en-US"/>
          </a:p>
        </p:txBody>
      </p:sp>
      <p:sp>
        <p:nvSpPr>
          <p:cNvPr id="2" name="タイトル 1"/>
          <p:cNvSpPr>
            <a:spLocks noGrp="1"/>
          </p:cNvSpPr>
          <p:nvPr>
            <p:ph type="title"/>
          </p:nvPr>
        </p:nvSpPr>
        <p:spPr>
          <a:xfrm>
            <a:off x="179512" y="274638"/>
            <a:ext cx="8229600" cy="763935"/>
          </a:xfrm>
        </p:spPr>
        <p:txBody>
          <a:bodyPr>
            <a:normAutofit/>
          </a:bodyPr>
          <a:lstStyle>
            <a:lvl1pPr algn="l">
              <a:defRPr sz="3200" b="1">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57200" y="1131987"/>
            <a:ext cx="8229600" cy="5084663"/>
          </a:xfrm>
        </p:spPr>
        <p:txBody>
          <a:bodyPr/>
          <a:lstStyle>
            <a:lvl1pPr marL="342900" indent="-342900">
              <a:buClr>
                <a:srgbClr val="349E69"/>
              </a:buClr>
              <a:buFont typeface="Wingdings" panose="05000000000000000000" pitchFamily="2" charset="2"/>
              <a:buChar char="n"/>
              <a:defRPr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buClr>
                <a:srgbClr val="349E69"/>
              </a:buClr>
              <a:buFont typeface="Arial" panose="020B0604020202020204" pitchFamily="34" charset="0"/>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buClr>
                <a:srgbClr val="349E69"/>
              </a:buClr>
              <a:buFont typeface="Meiryo UI" panose="020B0604030504040204" pitchFamily="50" charset="-128"/>
              <a:buChar char="ｰ"/>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0" name="日付プレースホルダー 11"/>
          <p:cNvSpPr>
            <a:spLocks noGrp="1"/>
          </p:cNvSpPr>
          <p:nvPr>
            <p:ph type="dt" sz="half" idx="10"/>
          </p:nvPr>
        </p:nvSpPr>
        <p:spPr/>
        <p:txBody>
          <a:bodyPr/>
          <a:lstStyle>
            <a:lvl1pPr>
              <a:defRPr/>
            </a:lvl1pPr>
          </a:lstStyle>
          <a:p>
            <a:pPr>
              <a:defRPr/>
            </a:pPr>
            <a:fld id="{1A57C938-578A-4924-9131-44A82BE83186}" type="datetimeFigureOut">
              <a:rPr lang="en-US"/>
              <a:pPr>
                <a:defRPr/>
              </a:pPr>
              <a:t>9/27/2018</a:t>
            </a:fld>
            <a:endParaRPr lang="en-US"/>
          </a:p>
        </p:txBody>
      </p:sp>
      <p:sp>
        <p:nvSpPr>
          <p:cNvPr id="11" name="フッター プレースホルダー 1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59677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CAA1613-9646-43C9-9F76-EECEA1046612}" type="datetimeFigureOut">
              <a:rPr lang="en-US"/>
              <a:pPr>
                <a:defRPr/>
              </a:pPr>
              <a:t>9/27/2018</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fld id="{AE1AD058-5C6B-4C78-933A-6AF5F3AED77E}" type="slidenum">
              <a:rPr lang="en-US" altLang="ja-JP"/>
              <a:pPr/>
              <a:t>‹#›</a:t>
            </a:fld>
            <a:endParaRPr lang="en-US" altLang="ja-JP"/>
          </a:p>
        </p:txBody>
      </p:sp>
    </p:spTree>
    <p:extLst>
      <p:ext uri="{BB962C8B-B14F-4D97-AF65-F5344CB8AC3E}">
        <p14:creationId xmlns:p14="http://schemas.microsoft.com/office/powerpoint/2010/main" val="1580887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546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685800" y="2130425"/>
            <a:ext cx="7772400" cy="1470025"/>
          </a:xfrm>
        </p:spPr>
        <p:txBody>
          <a:bodyPr>
            <a:normAutofit/>
          </a:bodyPr>
          <a:lstStyle>
            <a:lvl1pPr>
              <a:defRPr sz="4800" b="1">
                <a:solidFill>
                  <a:srgbClr val="25714B"/>
                </a:solidFill>
                <a:latin typeface="+mj-lt"/>
                <a:ea typeface="小塚ゴシック Pro R" pitchFamily="34" charset="-128"/>
              </a:defRPr>
            </a:lvl1pPr>
          </a:lstStyle>
          <a:p>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latin typeface="+mj-lt"/>
                <a:ea typeface="小塚ゴシック Pro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fontAlgn="auto">
              <a:spcBef>
                <a:spcPts val="0"/>
              </a:spcBef>
              <a:spcAft>
                <a:spcPts val="0"/>
              </a:spcAft>
              <a:defRPr>
                <a:solidFill>
                  <a:prstClr val="white"/>
                </a:solidFill>
                <a:latin typeface="+mn-lt"/>
                <a:ea typeface="+mn-ea"/>
              </a:defRPr>
            </a:lvl1pPr>
          </a:lstStyle>
          <a:p>
            <a:pPr>
              <a:defRPr/>
            </a:pPr>
            <a:fld id="{23A7CE9D-CEB4-41AA-9521-EDB6672B1139}" type="slidenum">
              <a:rPr lang="ja-JP" altLang="en-US"/>
              <a:pPr>
                <a:defRPr/>
              </a:pPr>
              <a:t>‹#›</a:t>
            </a:fld>
            <a:endParaRPr lang="ja-JP" altLang="en-US"/>
          </a:p>
        </p:txBody>
      </p:sp>
      <p:pic>
        <p:nvPicPr>
          <p:cNvPr id="12" name="図 11"/>
          <p:cNvPicPr>
            <a:picLocks noChangeAspect="1"/>
          </p:cNvPicPr>
          <p:nvPr userDrawn="1"/>
        </p:nvPicPr>
        <p:blipFill>
          <a:blip r:embed="rId3"/>
          <a:stretch>
            <a:fillRect/>
          </a:stretch>
        </p:blipFill>
        <p:spPr>
          <a:xfrm>
            <a:off x="4035505" y="910905"/>
            <a:ext cx="1072989" cy="1005927"/>
          </a:xfrm>
          <a:prstGeom prst="rect">
            <a:avLst/>
          </a:prstGeom>
        </p:spPr>
      </p:pic>
    </p:spTree>
    <p:extLst>
      <p:ext uri="{BB962C8B-B14F-4D97-AF65-F5344CB8AC3E}">
        <p14:creationId xmlns:p14="http://schemas.microsoft.com/office/powerpoint/2010/main" val="2387222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Logo lef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5492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438" y="6273800"/>
            <a:ext cx="468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14808" y="188640"/>
            <a:ext cx="8229600" cy="850106"/>
          </a:xfrm>
        </p:spPr>
        <p:txBody>
          <a:bodyPr>
            <a:normAutofit/>
          </a:bodyPr>
          <a:lstStyle>
            <a:lvl1pPr algn="l">
              <a:defRPr sz="3200" b="1" baseline="0">
                <a:solidFill>
                  <a:srgbClr val="25714B"/>
                </a:solidFill>
                <a:latin typeface="Arial" pitchFamily="34" charset="0"/>
                <a:ea typeface="ＭＳ Ｐゴシック" pitchFamily="50"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baseline="0">
                <a:solidFill>
                  <a:schemeClr val="tx1"/>
                </a:solidFill>
                <a:latin typeface="Arial" pitchFamily="34" charset="0"/>
                <a:ea typeface="ＭＳ Ｐゴシック" pitchFamily="50" charset="-128"/>
              </a:defRPr>
            </a:lvl1pPr>
            <a:lvl2pPr>
              <a:defRPr baseline="0">
                <a:solidFill>
                  <a:schemeClr val="tx1"/>
                </a:solidFill>
                <a:latin typeface="Arial" pitchFamily="34" charset="0"/>
                <a:ea typeface="ＭＳ Ｐゴシック" pitchFamily="50" charset="-128"/>
              </a:defRPr>
            </a:lvl2pPr>
            <a:lvl3pPr>
              <a:defRPr baseline="0">
                <a:solidFill>
                  <a:schemeClr val="tx1"/>
                </a:solidFill>
                <a:latin typeface="Arial" pitchFamily="34" charset="0"/>
                <a:ea typeface="ＭＳ Ｐゴシック" pitchFamily="50" charset="-128"/>
              </a:defRPr>
            </a:lvl3pPr>
            <a:lvl4pPr>
              <a:defRPr baseline="0">
                <a:solidFill>
                  <a:schemeClr val="tx1"/>
                </a:solidFill>
                <a:latin typeface="Arial" pitchFamily="34" charset="0"/>
                <a:ea typeface="ＭＳ Ｐゴシック" pitchFamily="50" charset="-128"/>
              </a:defRPr>
            </a:lvl4pPr>
            <a:lvl5pPr>
              <a:defRPr baseline="0">
                <a:solidFill>
                  <a:schemeClr val="tx1"/>
                </a:solidFill>
                <a:latin typeface="Arial" pitchFamily="34" charset="0"/>
                <a:ea typeface="ＭＳ Ｐゴシック"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日付プレースホルダー 11"/>
          <p:cNvSpPr>
            <a:spLocks noGrp="1"/>
          </p:cNvSpPr>
          <p:nvPr>
            <p:ph type="dt" sz="half" idx="10"/>
          </p:nvPr>
        </p:nvSpPr>
        <p:spPr/>
        <p:txBody>
          <a:bodyPr/>
          <a:lstStyle>
            <a:lvl1pPr>
              <a:defRPr/>
            </a:lvl1pPr>
          </a:lstStyle>
          <a:p>
            <a:pPr>
              <a:defRPr/>
            </a:pPr>
            <a:fld id="{C1011C62-0A7F-4603-B517-7A3B7517D93C}" type="datetimeFigureOut">
              <a:rPr lang="en-US"/>
              <a:pPr>
                <a:defRPr/>
              </a:pPr>
              <a:t>9/27/2018</a:t>
            </a:fld>
            <a:endParaRPr lang="en-US"/>
          </a:p>
        </p:txBody>
      </p:sp>
      <p:sp>
        <p:nvSpPr>
          <p:cNvPr id="10" name="フッター プレースホルダー 12"/>
          <p:cNvSpPr>
            <a:spLocks noGrp="1"/>
          </p:cNvSpPr>
          <p:nvPr>
            <p:ph type="ftr" sz="quarter" idx="11"/>
          </p:nvPr>
        </p:nvSpPr>
        <p:spPr/>
        <p:txBody>
          <a:bodyPr/>
          <a:lstStyle>
            <a:lvl1pPr>
              <a:defRPr/>
            </a:lvl1pPr>
          </a:lstStyle>
          <a:p>
            <a:pPr>
              <a:defRPr/>
            </a:pPr>
            <a:endParaRPr lang="en-US"/>
          </a:p>
        </p:txBody>
      </p:sp>
      <p:sp>
        <p:nvSpPr>
          <p:cNvPr id="11" name="スライド番号プレースホルダー 13"/>
          <p:cNvSpPr>
            <a:spLocks noGrp="1"/>
          </p:cNvSpPr>
          <p:nvPr>
            <p:ph type="sldNum" sz="quarter" idx="12"/>
          </p:nvPr>
        </p:nvSpPr>
        <p:spPr>
          <a:xfrm>
            <a:off x="7019925" y="6448425"/>
            <a:ext cx="2133600" cy="365125"/>
          </a:xfrm>
        </p:spPr>
        <p:txBody>
          <a:bodyPr/>
          <a:lstStyle>
            <a:lvl1pPr>
              <a:defRPr sz="1400"/>
            </a:lvl1pPr>
          </a:lstStyle>
          <a:p>
            <a:pPr>
              <a:defRPr/>
            </a:pPr>
            <a:fld id="{74160121-248C-41BA-80E6-C248DCB038BC}" type="slidenum">
              <a:rPr lang="en-US"/>
              <a:pPr>
                <a:defRPr/>
              </a:pPr>
              <a:t>‹#›</a:t>
            </a:fld>
            <a:endParaRPr lang="en-US"/>
          </a:p>
        </p:txBody>
      </p:sp>
    </p:spTree>
    <p:extLst>
      <p:ext uri="{BB962C8B-B14F-4D97-AF65-F5344CB8AC3E}">
        <p14:creationId xmlns:p14="http://schemas.microsoft.com/office/powerpoint/2010/main" val="215860593"/>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274638"/>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日付プレースホルダー 3"/>
          <p:cNvSpPr>
            <a:spLocks noGrp="1"/>
          </p:cNvSpPr>
          <p:nvPr>
            <p:ph type="dt" sz="half" idx="10"/>
          </p:nvPr>
        </p:nvSpPr>
        <p:spPr/>
        <p:txBody>
          <a:bodyPr/>
          <a:lstStyle>
            <a:lvl1pPr>
              <a:defRPr/>
            </a:lvl1pPr>
          </a:lstStyle>
          <a:p>
            <a:pPr>
              <a:defRPr/>
            </a:pPr>
            <a:fld id="{DB7A7CA4-96CA-4B81-A6C3-166A401000D6}" type="datetime1">
              <a:rPr lang="ja-JP" altLang="en-US"/>
              <a:pPr>
                <a:defRPr/>
              </a:pPr>
              <a:t>2018/9/27</a:t>
            </a:fld>
            <a:endParaRPr lang="ja-JP" altLang="en-US" dirty="0"/>
          </a:p>
        </p:txBody>
      </p:sp>
      <p:sp>
        <p:nvSpPr>
          <p:cNvPr id="9"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5"/>
          <p:cNvSpPr>
            <a:spLocks noGrp="1"/>
          </p:cNvSpPr>
          <p:nvPr>
            <p:ph type="sldNum" sz="quarter" idx="12"/>
          </p:nvPr>
        </p:nvSpPr>
        <p:spPr>
          <a:xfrm>
            <a:off x="8737600" y="147638"/>
            <a:ext cx="514350" cy="401637"/>
          </a:xfrm>
        </p:spPr>
        <p:txBody>
          <a:bodyPr/>
          <a:lstStyle>
            <a:lvl1pPr fontAlgn="auto">
              <a:spcBef>
                <a:spcPts val="0"/>
              </a:spcBef>
              <a:spcAft>
                <a:spcPts val="0"/>
              </a:spcAft>
              <a:defRPr sz="2000" b="1">
                <a:solidFill>
                  <a:srgbClr val="339966"/>
                </a:solidFill>
                <a:latin typeface="小塚ゴシック Pro R" pitchFamily="34" charset="-128"/>
                <a:ea typeface="小塚ゴシック Pro R" pitchFamily="34" charset="-128"/>
              </a:defRPr>
            </a:lvl1pPr>
          </a:lstStyle>
          <a:p>
            <a:pPr>
              <a:defRPr/>
            </a:pPr>
            <a:fld id="{936DD47B-0522-4819-8EB8-F53617797AAB}" type="slidenum">
              <a:rPr lang="ja-JP" altLang="en-US"/>
              <a:pPr>
                <a:defRPr/>
              </a:pPr>
              <a:t>‹#›</a:t>
            </a:fld>
            <a:endParaRPr lang="ja-JP" altLang="en-US"/>
          </a:p>
        </p:txBody>
      </p:sp>
    </p:spTree>
    <p:extLst>
      <p:ext uri="{BB962C8B-B14F-4D97-AF65-F5344CB8AC3E}">
        <p14:creationId xmlns:p14="http://schemas.microsoft.com/office/powerpoint/2010/main" val="232466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775"/>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1440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tsumi\Desktop\INOVOS\Image\CHAdeMO_LOGO\chademo logo角なし.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2400" y="908050"/>
            <a:ext cx="10747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normAutofit/>
          </a:bodyPr>
          <a:lstStyle>
            <a:lvl1pPr>
              <a:defRPr sz="4800" b="1">
                <a:solidFill>
                  <a:srgbClr val="25714B"/>
                </a:solidFill>
                <a:latin typeface="+mj-lt"/>
                <a:ea typeface="小塚ゴシック Pro R" pitchFamily="34" charset="-128"/>
              </a:defRPr>
            </a:lvl1pPr>
          </a:lstStyle>
          <a:p>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latin typeface="+mj-lt"/>
                <a:ea typeface="小塚ゴシック Pro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ja-JP" altLang="en-US" dirty="0"/>
          </a:p>
        </p:txBody>
      </p:sp>
      <p:sp>
        <p:nvSpPr>
          <p:cNvPr id="9" name="日付プレースホルダー 3"/>
          <p:cNvSpPr>
            <a:spLocks noGrp="1"/>
          </p:cNvSpPr>
          <p:nvPr>
            <p:ph type="dt" sz="half" idx="10"/>
          </p:nvPr>
        </p:nvSpPr>
        <p:spPr>
          <a:xfrm>
            <a:off x="457200" y="6524625"/>
            <a:ext cx="2133600" cy="288925"/>
          </a:xfrm>
        </p:spPr>
        <p:txBody>
          <a:bodyPr/>
          <a:lstStyle>
            <a:lvl1pPr>
              <a:defRPr>
                <a:solidFill>
                  <a:prstClr val="white"/>
                </a:solidFill>
              </a:defRPr>
            </a:lvl1pPr>
          </a:lstStyle>
          <a:p>
            <a:pPr>
              <a:defRPr/>
            </a:pPr>
            <a:fld id="{E8FCAB09-4F7D-46F5-9AD4-076BDC140FD3}" type="datetime1">
              <a:rPr lang="ja-JP" altLang="en-US"/>
              <a:pPr>
                <a:defRPr/>
              </a:pPr>
              <a:t>2018/9/27</a:t>
            </a:fld>
            <a:endParaRPr lang="ja-JP" altLang="en-US"/>
          </a:p>
        </p:txBody>
      </p:sp>
      <p:sp>
        <p:nvSpPr>
          <p:cNvPr id="10" name="フッター プレースホルダー 4"/>
          <p:cNvSpPr>
            <a:spLocks noGrp="1"/>
          </p:cNvSpPr>
          <p:nvPr>
            <p:ph type="ftr" sz="quarter" idx="11"/>
          </p:nvPr>
        </p:nvSpPr>
        <p:spPr>
          <a:xfrm>
            <a:off x="3124200" y="6524625"/>
            <a:ext cx="2895600" cy="288925"/>
          </a:xfrm>
        </p:spPr>
        <p:txBody>
          <a:bodyPr/>
          <a:lstStyle>
            <a:lvl1pPr>
              <a:defRPr>
                <a:solidFill>
                  <a:prstClr val="white"/>
                </a:solidFill>
              </a:defRPr>
            </a:lvl1pPr>
          </a:lstStyle>
          <a:p>
            <a:pPr>
              <a:defRPr/>
            </a:pPr>
            <a:endParaRPr lang="ja-JP" altLang="en-US"/>
          </a:p>
        </p:txBody>
      </p:sp>
      <p:sp>
        <p:nvSpPr>
          <p:cNvPr id="11" name="スライド番号プレースホルダー 5"/>
          <p:cNvSpPr>
            <a:spLocks noGrp="1"/>
          </p:cNvSpPr>
          <p:nvPr>
            <p:ph type="sldNum" sz="quarter" idx="12"/>
          </p:nvPr>
        </p:nvSpPr>
        <p:spPr>
          <a:xfrm>
            <a:off x="6553200" y="6524625"/>
            <a:ext cx="2133600" cy="288925"/>
          </a:xfrm>
        </p:spPr>
        <p:txBody>
          <a:bodyPr/>
          <a:lstStyle>
            <a:lvl1pPr fontAlgn="auto">
              <a:spcBef>
                <a:spcPts val="0"/>
              </a:spcBef>
              <a:spcAft>
                <a:spcPts val="0"/>
              </a:spcAft>
              <a:defRPr>
                <a:solidFill>
                  <a:prstClr val="white"/>
                </a:solidFill>
                <a:latin typeface="+mn-lt"/>
                <a:ea typeface="+mn-ea"/>
              </a:defRPr>
            </a:lvl1pPr>
          </a:lstStyle>
          <a:p>
            <a:pPr>
              <a:defRPr/>
            </a:pPr>
            <a:fld id="{A670C839-A614-4CDE-86E9-6F365062EE25}" type="slidenum">
              <a:rPr lang="ja-JP" altLang="en-US"/>
              <a:pPr>
                <a:defRPr/>
              </a:pPr>
              <a:t>‹#›</a:t>
            </a:fld>
            <a:endParaRPr lang="ja-JP" altLang="en-US"/>
          </a:p>
        </p:txBody>
      </p:sp>
    </p:spTree>
    <p:extLst>
      <p:ext uri="{BB962C8B-B14F-4D97-AF65-F5344CB8AC3E}">
        <p14:creationId xmlns:p14="http://schemas.microsoft.com/office/powerpoint/2010/main" val="545471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LOGO righ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5"/>
          <p:cNvSpPr txBox="1">
            <a:spLocks/>
          </p:cNvSpPr>
          <p:nvPr userDrawn="1"/>
        </p:nvSpPr>
        <p:spPr>
          <a:xfrm>
            <a:off x="8737600" y="147638"/>
            <a:ext cx="514350" cy="401637"/>
          </a:xfrm>
          <a:prstGeom prst="rect">
            <a:avLst/>
          </a:prstGeom>
        </p:spPr>
        <p:txBody>
          <a:bodyPr/>
          <a:lstStyle>
            <a:defPPr>
              <a:defRPr lang="ja-JP"/>
            </a:defPPr>
            <a:lvl1pPr marL="0" algn="l" defTabSz="914400" rtl="0" eaLnBrk="1" latinLnBrk="0" hangingPunct="1">
              <a:defRPr kumimoji="1" sz="2000" b="1" kern="1200">
                <a:solidFill>
                  <a:srgbClr val="339966"/>
                </a:solidFill>
                <a:latin typeface="小塚ゴシック Pro R" pitchFamily="34" charset="-128"/>
                <a:ea typeface="小塚ゴシック Pro R"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19D3D33-95EA-4ED7-BE7D-52CB63C011D3}" type="slidenum">
              <a:rPr lang="ja-JP" altLang="en-US" sz="1800" smtClean="0"/>
              <a:pPr>
                <a:defRPr/>
              </a:pPr>
              <a:t>‹#›</a:t>
            </a:fld>
            <a:endParaRPr lang="ja-JP" altLang="en-US" sz="1800" dirty="0"/>
          </a:p>
        </p:txBody>
      </p:sp>
      <p:pic>
        <p:nvPicPr>
          <p:cNvPr id="8"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31238" y="6289675"/>
            <a:ext cx="469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188640"/>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日付プレースホルダー 3"/>
          <p:cNvSpPr>
            <a:spLocks noGrp="1"/>
          </p:cNvSpPr>
          <p:nvPr>
            <p:ph type="dt" sz="half" idx="10"/>
          </p:nvPr>
        </p:nvSpPr>
        <p:spPr/>
        <p:txBody>
          <a:bodyPr/>
          <a:lstStyle>
            <a:lvl1pPr>
              <a:defRPr/>
            </a:lvl1pPr>
          </a:lstStyle>
          <a:p>
            <a:pPr>
              <a:defRPr/>
            </a:pPr>
            <a:fld id="{5A9C7CA0-DE64-458B-8422-0D323BFCA26B}" type="datetime1">
              <a:rPr lang="ja-JP" altLang="en-US"/>
              <a:pPr>
                <a:defRPr/>
              </a:pPr>
              <a:t>2018/9/27</a:t>
            </a:fld>
            <a:endParaRPr lang="ja-JP" altLang="en-US"/>
          </a:p>
        </p:txBody>
      </p:sp>
      <p:sp>
        <p:nvSpPr>
          <p:cNvPr id="11"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38120725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033BBF7C-8F77-4B81-B548-4FA15C261FF9}"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3DF0CCE-5A83-4AAB-B666-32706488EB5F}" type="slidenum">
              <a:rPr lang="en-US"/>
              <a:pPr>
                <a:defRPr/>
              </a:pPr>
              <a:t>‹#›</a:t>
            </a:fld>
            <a:endParaRPr lang="en-US"/>
          </a:p>
        </p:txBody>
      </p:sp>
    </p:spTree>
    <p:extLst>
      <p:ext uri="{BB962C8B-B14F-4D97-AF65-F5344CB8AC3E}">
        <p14:creationId xmlns:p14="http://schemas.microsoft.com/office/powerpoint/2010/main" val="3014184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5354135-99F2-4E3E-99DF-0F72929E44E2}"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FFF45145-2CAF-4678-9117-E265B755889F}" type="slidenum">
              <a:rPr lang="en-US"/>
              <a:pPr>
                <a:defRPr/>
              </a:pPr>
              <a:t>‹#›</a:t>
            </a:fld>
            <a:endParaRPr lang="en-US"/>
          </a:p>
        </p:txBody>
      </p:sp>
    </p:spTree>
    <p:extLst>
      <p:ext uri="{BB962C8B-B14F-4D97-AF65-F5344CB8AC3E}">
        <p14:creationId xmlns:p14="http://schemas.microsoft.com/office/powerpoint/2010/main" val="1306362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DF3DDDD5-1AFE-4F55-BE1B-E09F4284F7CE}"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5B4E15F2-E1D4-4D8D-8AC8-BE903AB12113}" type="slidenum">
              <a:rPr lang="en-US"/>
              <a:pPr>
                <a:defRPr/>
              </a:pPr>
              <a:t>‹#›</a:t>
            </a:fld>
            <a:endParaRPr lang="en-US"/>
          </a:p>
        </p:txBody>
      </p:sp>
    </p:spTree>
    <p:extLst>
      <p:ext uri="{BB962C8B-B14F-4D97-AF65-F5344CB8AC3E}">
        <p14:creationId xmlns:p14="http://schemas.microsoft.com/office/powerpoint/2010/main" val="1078086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161F3073-08CE-4C79-A773-EEE59E8241C3}" type="datetimeFigureOut">
              <a:rPr lang="en-US"/>
              <a:pPr>
                <a:defRPr/>
              </a:pPr>
              <a:t>9/27/2018</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FD732531-93C5-4547-B151-DF40994CBE05}" type="slidenum">
              <a:rPr lang="en-US"/>
              <a:pPr>
                <a:defRPr/>
              </a:pPr>
              <a:t>‹#›</a:t>
            </a:fld>
            <a:endParaRPr lang="en-US"/>
          </a:p>
        </p:txBody>
      </p:sp>
    </p:spTree>
    <p:extLst>
      <p:ext uri="{BB962C8B-B14F-4D97-AF65-F5344CB8AC3E}">
        <p14:creationId xmlns:p14="http://schemas.microsoft.com/office/powerpoint/2010/main" val="3491961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016CD83B-DF36-472D-8CFD-D1D84DAC7135}" type="datetimeFigureOut">
              <a:rPr lang="en-US"/>
              <a:pPr>
                <a:defRPr/>
              </a:pPr>
              <a:t>9/27/2018</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BA56F478-EFB6-4BCC-BFCC-8BDE95D683EB}" type="slidenum">
              <a:rPr lang="en-US"/>
              <a:pPr>
                <a:defRPr/>
              </a:pPr>
              <a:t>‹#›</a:t>
            </a:fld>
            <a:endParaRPr lang="en-US"/>
          </a:p>
        </p:txBody>
      </p:sp>
    </p:spTree>
    <p:extLst>
      <p:ext uri="{BB962C8B-B14F-4D97-AF65-F5344CB8AC3E}">
        <p14:creationId xmlns:p14="http://schemas.microsoft.com/office/powerpoint/2010/main" val="3197336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95C5A87-BC32-4FCF-847F-E9B83CB275E9}" type="datetimeFigureOut">
              <a:rPr lang="en-US"/>
              <a:pPr>
                <a:defRPr/>
              </a:pPr>
              <a:t>9/27/2018</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C4BD9411-DB5A-4B86-AB9A-A4B4B770A14E}" type="slidenum">
              <a:rPr lang="en-US"/>
              <a:pPr>
                <a:defRPr/>
              </a:pPr>
              <a:t>‹#›</a:t>
            </a:fld>
            <a:endParaRPr lang="en-US"/>
          </a:p>
        </p:txBody>
      </p:sp>
    </p:spTree>
    <p:extLst>
      <p:ext uri="{BB962C8B-B14F-4D97-AF65-F5344CB8AC3E}">
        <p14:creationId xmlns:p14="http://schemas.microsoft.com/office/powerpoint/2010/main" val="3704654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E3E63E-B262-467A-B40F-40A9955433BE}"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3D89CC50-D457-4FD1-A049-3ABF50A654E9}" type="slidenum">
              <a:rPr lang="en-US"/>
              <a:pPr>
                <a:defRPr/>
              </a:pPr>
              <a:t>‹#›</a:t>
            </a:fld>
            <a:endParaRPr lang="en-US"/>
          </a:p>
        </p:txBody>
      </p:sp>
    </p:spTree>
    <p:extLst>
      <p:ext uri="{BB962C8B-B14F-4D97-AF65-F5344CB8AC3E}">
        <p14:creationId xmlns:p14="http://schemas.microsoft.com/office/powerpoint/2010/main" val="3171916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EF9E5B6-4311-4E42-B3E5-CEA592BBF3C8}" type="datetimeFigureOut">
              <a:rPr lang="en-US"/>
              <a:pPr>
                <a:defRPr/>
              </a:pPr>
              <a:t>9/27/2018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A3D536F2-CEE6-4ADF-BEDD-01FEEC6F6E3B}" type="slidenum">
              <a:rPr lang="en-US"/>
              <a:pPr>
                <a:defRPr/>
              </a:pPr>
              <a:t>‹#›</a:t>
            </a:fld>
            <a:endParaRPr lang="en-US"/>
          </a:p>
        </p:txBody>
      </p:sp>
    </p:spTree>
    <p:extLst>
      <p:ext uri="{BB962C8B-B14F-4D97-AF65-F5344CB8AC3E}">
        <p14:creationId xmlns:p14="http://schemas.microsoft.com/office/powerpoint/2010/main" val="1589905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ADA08AD-4D39-4AB8-B73B-979A34542895}"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11ED8FAB-2921-4BB9-8137-363154EAE797}" type="slidenum">
              <a:rPr lang="en-US"/>
              <a:pPr>
                <a:defRPr/>
              </a:pPr>
              <a:t>‹#›</a:t>
            </a:fld>
            <a:endParaRPr lang="en-US"/>
          </a:p>
        </p:txBody>
      </p:sp>
    </p:spTree>
    <p:extLst>
      <p:ext uri="{BB962C8B-B14F-4D97-AF65-F5344CB8AC3E}">
        <p14:creationId xmlns:p14="http://schemas.microsoft.com/office/powerpoint/2010/main" val="30559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ogo lef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5492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438" y="6273800"/>
            <a:ext cx="468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14808" y="188640"/>
            <a:ext cx="8229600" cy="850106"/>
          </a:xfrm>
        </p:spPr>
        <p:txBody>
          <a:bodyPr>
            <a:normAutofit/>
          </a:bodyPr>
          <a:lstStyle>
            <a:lvl1pPr algn="l">
              <a:defRPr sz="3200" b="1" baseline="0">
                <a:solidFill>
                  <a:srgbClr val="25714B"/>
                </a:solidFill>
                <a:latin typeface="Arial" pitchFamily="34" charset="0"/>
                <a:ea typeface="ＭＳ Ｐゴシック" pitchFamily="50"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baseline="0">
                <a:solidFill>
                  <a:schemeClr val="tx1"/>
                </a:solidFill>
                <a:latin typeface="Arial" pitchFamily="34" charset="0"/>
                <a:ea typeface="ＭＳ Ｐゴシック" pitchFamily="50" charset="-128"/>
              </a:defRPr>
            </a:lvl1pPr>
            <a:lvl2pPr>
              <a:defRPr baseline="0">
                <a:solidFill>
                  <a:schemeClr val="tx1"/>
                </a:solidFill>
                <a:latin typeface="Arial" pitchFamily="34" charset="0"/>
                <a:ea typeface="ＭＳ Ｐゴシック" pitchFamily="50" charset="-128"/>
              </a:defRPr>
            </a:lvl2pPr>
            <a:lvl3pPr>
              <a:defRPr baseline="0">
                <a:solidFill>
                  <a:schemeClr val="tx1"/>
                </a:solidFill>
                <a:latin typeface="Arial" pitchFamily="34" charset="0"/>
                <a:ea typeface="ＭＳ Ｐゴシック" pitchFamily="50" charset="-128"/>
              </a:defRPr>
            </a:lvl3pPr>
            <a:lvl4pPr>
              <a:defRPr baseline="0">
                <a:solidFill>
                  <a:schemeClr val="tx1"/>
                </a:solidFill>
                <a:latin typeface="Arial" pitchFamily="34" charset="0"/>
                <a:ea typeface="ＭＳ Ｐゴシック" pitchFamily="50" charset="-128"/>
              </a:defRPr>
            </a:lvl4pPr>
            <a:lvl5pPr>
              <a:defRPr baseline="0">
                <a:solidFill>
                  <a:schemeClr val="tx1"/>
                </a:solidFill>
                <a:latin typeface="Arial" pitchFamily="34" charset="0"/>
                <a:ea typeface="ＭＳ Ｐゴシック"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日付プレースホルダー 11"/>
          <p:cNvSpPr>
            <a:spLocks noGrp="1"/>
          </p:cNvSpPr>
          <p:nvPr>
            <p:ph type="dt" sz="half" idx="10"/>
          </p:nvPr>
        </p:nvSpPr>
        <p:spPr/>
        <p:txBody>
          <a:bodyPr/>
          <a:lstStyle>
            <a:lvl1pPr>
              <a:defRPr/>
            </a:lvl1pPr>
          </a:lstStyle>
          <a:p>
            <a:pPr>
              <a:defRPr/>
            </a:pPr>
            <a:fld id="{EDDC4CD4-37ED-446F-8B1F-59B6399F8858}" type="datetimeFigureOut">
              <a:rPr lang="en-US"/>
              <a:pPr>
                <a:defRPr/>
              </a:pPr>
              <a:t>9/27/2018</a:t>
            </a:fld>
            <a:endParaRPr lang="en-US"/>
          </a:p>
        </p:txBody>
      </p:sp>
      <p:sp>
        <p:nvSpPr>
          <p:cNvPr id="10" name="フッター プレースホルダー 12"/>
          <p:cNvSpPr>
            <a:spLocks noGrp="1"/>
          </p:cNvSpPr>
          <p:nvPr>
            <p:ph type="ftr" sz="quarter" idx="11"/>
          </p:nvPr>
        </p:nvSpPr>
        <p:spPr/>
        <p:txBody>
          <a:bodyPr/>
          <a:lstStyle>
            <a:lvl1pPr>
              <a:defRPr/>
            </a:lvl1pPr>
          </a:lstStyle>
          <a:p>
            <a:pPr>
              <a:defRPr/>
            </a:pPr>
            <a:endParaRPr lang="en-US"/>
          </a:p>
        </p:txBody>
      </p:sp>
      <p:sp>
        <p:nvSpPr>
          <p:cNvPr id="11" name="スライド番号プレースホルダー 13"/>
          <p:cNvSpPr>
            <a:spLocks noGrp="1"/>
          </p:cNvSpPr>
          <p:nvPr>
            <p:ph type="sldNum" sz="quarter" idx="12"/>
          </p:nvPr>
        </p:nvSpPr>
        <p:spPr>
          <a:xfrm>
            <a:off x="7019925" y="6448425"/>
            <a:ext cx="2133600" cy="365125"/>
          </a:xfrm>
        </p:spPr>
        <p:txBody>
          <a:bodyPr/>
          <a:lstStyle>
            <a:lvl1pPr>
              <a:defRPr sz="1400"/>
            </a:lvl1pPr>
          </a:lstStyle>
          <a:p>
            <a:pPr>
              <a:defRPr/>
            </a:pPr>
            <a:fld id="{4B09E6CC-90C2-4800-B67A-B5824FEB443C}" type="slidenum">
              <a:rPr lang="en-US"/>
              <a:pPr>
                <a:defRPr/>
              </a:pPr>
              <a:t>‹#›</a:t>
            </a:fld>
            <a:endParaRPr lang="en-US"/>
          </a:p>
        </p:txBody>
      </p:sp>
    </p:spTree>
    <p:extLst>
      <p:ext uri="{BB962C8B-B14F-4D97-AF65-F5344CB8AC3E}">
        <p14:creationId xmlns:p14="http://schemas.microsoft.com/office/powerpoint/2010/main" val="1269626113"/>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30324CB6-0348-4EF7-915A-F4D0A7D06C65}" type="datetimeFigureOut">
              <a:rPr lang="en-US"/>
              <a:pPr>
                <a:defRPr/>
              </a:pPr>
              <a:t>9/27/2018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53FC7C9-78A2-4F15-9C23-E4E36B057D48}" type="slidenum">
              <a:rPr lang="en-US"/>
              <a:pPr>
                <a:defRPr/>
              </a:pPr>
              <a:t>‹#›</a:t>
            </a:fld>
            <a:endParaRPr lang="en-US"/>
          </a:p>
        </p:txBody>
      </p:sp>
    </p:spTree>
    <p:extLst>
      <p:ext uri="{BB962C8B-B14F-4D97-AF65-F5344CB8AC3E}">
        <p14:creationId xmlns:p14="http://schemas.microsoft.com/office/powerpoint/2010/main" val="365838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No log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274638"/>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日付プレースホルダー 3"/>
          <p:cNvSpPr>
            <a:spLocks noGrp="1"/>
          </p:cNvSpPr>
          <p:nvPr>
            <p:ph type="dt" sz="half" idx="10"/>
          </p:nvPr>
        </p:nvSpPr>
        <p:spPr/>
        <p:txBody>
          <a:bodyPr/>
          <a:lstStyle>
            <a:lvl1pPr>
              <a:defRPr/>
            </a:lvl1pPr>
          </a:lstStyle>
          <a:p>
            <a:pPr>
              <a:defRPr/>
            </a:pPr>
            <a:fld id="{DB7A7CA4-96CA-4B81-A6C3-166A401000D6}" type="datetime1">
              <a:rPr lang="ja-JP" altLang="en-US"/>
              <a:pPr>
                <a:defRPr/>
              </a:pPr>
              <a:t>2018/9/27</a:t>
            </a:fld>
            <a:endParaRPr lang="ja-JP" altLang="en-US" dirty="0"/>
          </a:p>
        </p:txBody>
      </p:sp>
      <p:sp>
        <p:nvSpPr>
          <p:cNvPr id="9"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5"/>
          <p:cNvSpPr>
            <a:spLocks noGrp="1"/>
          </p:cNvSpPr>
          <p:nvPr>
            <p:ph type="sldNum" sz="quarter" idx="12"/>
          </p:nvPr>
        </p:nvSpPr>
        <p:spPr>
          <a:xfrm>
            <a:off x="8737600" y="147638"/>
            <a:ext cx="514350" cy="401637"/>
          </a:xfrm>
        </p:spPr>
        <p:txBody>
          <a:bodyPr/>
          <a:lstStyle>
            <a:lvl1pPr fontAlgn="auto">
              <a:spcBef>
                <a:spcPts val="0"/>
              </a:spcBef>
              <a:spcAft>
                <a:spcPts val="0"/>
              </a:spcAft>
              <a:defRPr sz="2000" b="1">
                <a:solidFill>
                  <a:srgbClr val="339966"/>
                </a:solidFill>
                <a:latin typeface="小塚ゴシック Pro R" pitchFamily="34" charset="-128"/>
                <a:ea typeface="小塚ゴシック Pro R" pitchFamily="34" charset="-128"/>
              </a:defRPr>
            </a:lvl1pPr>
          </a:lstStyle>
          <a:p>
            <a:pPr>
              <a:defRPr/>
            </a:pPr>
            <a:fld id="{8B08DC4F-DB20-45F9-B46A-7AC7C3E68D18}" type="slidenum">
              <a:rPr lang="ja-JP" altLang="en-US"/>
              <a:pPr>
                <a:defRPr/>
              </a:pPr>
              <a:t>‹#›</a:t>
            </a:fld>
            <a:endParaRPr lang="ja-JP" altLang="en-US"/>
          </a:p>
        </p:txBody>
      </p:sp>
    </p:spTree>
    <p:extLst>
      <p:ext uri="{BB962C8B-B14F-4D97-AF65-F5344CB8AC3E}">
        <p14:creationId xmlns:p14="http://schemas.microsoft.com/office/powerpoint/2010/main" val="34439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OGO righ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81075"/>
            <a:ext cx="7740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78625"/>
            <a:ext cx="9144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5"/>
          <p:cNvSpPr txBox="1">
            <a:spLocks/>
          </p:cNvSpPr>
          <p:nvPr userDrawn="1"/>
        </p:nvSpPr>
        <p:spPr>
          <a:xfrm>
            <a:off x="8737600" y="147638"/>
            <a:ext cx="514350" cy="401637"/>
          </a:xfrm>
          <a:prstGeom prst="rect">
            <a:avLst/>
          </a:prstGeom>
        </p:spPr>
        <p:txBody>
          <a:bodyPr/>
          <a:lstStyle>
            <a:defPPr>
              <a:defRPr lang="ja-JP"/>
            </a:defPPr>
            <a:lvl1pPr marL="0" algn="l" defTabSz="914400" rtl="0" eaLnBrk="1" latinLnBrk="0" hangingPunct="1">
              <a:defRPr kumimoji="1" sz="2000" b="1" kern="1200">
                <a:solidFill>
                  <a:srgbClr val="339966"/>
                </a:solidFill>
                <a:latin typeface="小塚ゴシック Pro R" pitchFamily="34" charset="-128"/>
                <a:ea typeface="小塚ゴシック Pro R"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7FE77AF-BE44-4470-B721-60EC6ED4AF1C}" type="slidenum">
              <a:rPr lang="ja-JP" altLang="en-US" sz="1800" smtClean="0"/>
              <a:pPr>
                <a:defRPr/>
              </a:pPr>
              <a:t>‹#›</a:t>
            </a:fld>
            <a:endParaRPr lang="ja-JP" altLang="en-US" sz="1800" dirty="0"/>
          </a:p>
        </p:txBody>
      </p:sp>
      <p:pic>
        <p:nvPicPr>
          <p:cNvPr id="8" name="Picture 2" descr="C:\Users\itsumi\Desktop\INOVOS\Image\CHAdeMO_LOGO\chademo logo角なし.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31238" y="6289675"/>
            <a:ext cx="469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0"/>
          <p:cNvSpPr txBox="1">
            <a:spLocks noChangeArrowheads="1"/>
          </p:cNvSpPr>
          <p:nvPr userDrawn="1"/>
        </p:nvSpPr>
        <p:spPr bwMode="auto">
          <a:xfrm>
            <a:off x="7235825" y="-26988"/>
            <a:ext cx="2687638"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ja-JP" sz="800" dirty="0">
                <a:solidFill>
                  <a:prstClr val="white"/>
                </a:solidFill>
              </a:rPr>
              <a:t>All rights reserved. </a:t>
            </a:r>
            <a:r>
              <a:rPr lang="en-US" altLang="ja-JP" sz="800" dirty="0" err="1">
                <a:solidFill>
                  <a:prstClr val="white"/>
                </a:solidFill>
              </a:rPr>
              <a:t>CHAdeMO</a:t>
            </a:r>
            <a:r>
              <a:rPr lang="ja-JP" altLang="en-US" sz="800" dirty="0">
                <a:solidFill>
                  <a:prstClr val="white"/>
                </a:solidFill>
              </a:rPr>
              <a:t> </a:t>
            </a:r>
            <a:r>
              <a:rPr lang="en-US" altLang="ja-JP" sz="800" dirty="0">
                <a:solidFill>
                  <a:prstClr val="white"/>
                </a:solidFill>
              </a:rPr>
              <a:t>Association</a:t>
            </a:r>
          </a:p>
        </p:txBody>
      </p:sp>
      <p:sp>
        <p:nvSpPr>
          <p:cNvPr id="2" name="タイトル 1"/>
          <p:cNvSpPr>
            <a:spLocks noGrp="1"/>
          </p:cNvSpPr>
          <p:nvPr>
            <p:ph type="title"/>
          </p:nvPr>
        </p:nvSpPr>
        <p:spPr>
          <a:xfrm>
            <a:off x="457200" y="188640"/>
            <a:ext cx="8229600" cy="850106"/>
          </a:xfrm>
        </p:spPr>
        <p:txBody>
          <a:bodyPr>
            <a:normAutofit/>
          </a:bodyPr>
          <a:lstStyle>
            <a:lvl1pPr algn="l">
              <a:defRPr sz="3600" b="1">
                <a:solidFill>
                  <a:srgbClr val="25714B"/>
                </a:solidFill>
                <a:latin typeface="+mj-lt"/>
                <a:ea typeface="小塚ゴシック Pro R" pitchFamily="34" charset="-128"/>
              </a:defRPr>
            </a:lvl1pPr>
          </a:lstStyle>
          <a:p>
            <a:endParaRPr lang="ja-JP" altLang="en-US" dirty="0"/>
          </a:p>
        </p:txBody>
      </p:sp>
      <p:sp>
        <p:nvSpPr>
          <p:cNvPr id="3" name="コンテンツ プレースホルダー 2"/>
          <p:cNvSpPr>
            <a:spLocks noGrp="1"/>
          </p:cNvSpPr>
          <p:nvPr>
            <p:ph idx="1"/>
          </p:nvPr>
        </p:nvSpPr>
        <p:spPr>
          <a:xfrm>
            <a:off x="457200" y="1412776"/>
            <a:ext cx="8229600" cy="4569371"/>
          </a:xfrm>
        </p:spPr>
        <p:txBody>
          <a:bodyPr/>
          <a:lstStyle>
            <a:lvl1pPr>
              <a:defRPr>
                <a:solidFill>
                  <a:schemeClr val="tx1"/>
                </a:solidFill>
                <a:latin typeface="+mj-lt"/>
                <a:ea typeface="小塚ゴシック Pro R" pitchFamily="34" charset="-128"/>
              </a:defRPr>
            </a:lvl1pPr>
            <a:lvl2pPr>
              <a:defRPr>
                <a:solidFill>
                  <a:schemeClr val="tx1"/>
                </a:solidFill>
                <a:latin typeface="+mj-lt"/>
                <a:ea typeface="小塚ゴシック Pro R" pitchFamily="34" charset="-128"/>
              </a:defRPr>
            </a:lvl2pPr>
            <a:lvl3pPr>
              <a:defRPr>
                <a:solidFill>
                  <a:schemeClr val="tx1"/>
                </a:solidFill>
                <a:latin typeface="+mj-lt"/>
                <a:ea typeface="小塚ゴシック Pro R" pitchFamily="34" charset="-128"/>
              </a:defRPr>
            </a:lvl3pPr>
            <a:lvl4pPr>
              <a:defRPr>
                <a:solidFill>
                  <a:schemeClr val="tx1"/>
                </a:solidFill>
                <a:latin typeface="+mj-lt"/>
                <a:ea typeface="小塚ゴシック Pro R" pitchFamily="34" charset="-128"/>
              </a:defRPr>
            </a:lvl4pPr>
            <a:lvl5pPr>
              <a:defRPr>
                <a:solidFill>
                  <a:schemeClr val="tx1"/>
                </a:solidFill>
                <a:latin typeface="+mj-lt"/>
                <a:ea typeface="小塚ゴシック Pro R"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日付プレースホルダー 3"/>
          <p:cNvSpPr>
            <a:spLocks noGrp="1"/>
          </p:cNvSpPr>
          <p:nvPr>
            <p:ph type="dt" sz="half" idx="10"/>
          </p:nvPr>
        </p:nvSpPr>
        <p:spPr/>
        <p:txBody>
          <a:bodyPr/>
          <a:lstStyle>
            <a:lvl1pPr>
              <a:defRPr/>
            </a:lvl1pPr>
          </a:lstStyle>
          <a:p>
            <a:pPr>
              <a:defRPr/>
            </a:pPr>
            <a:fld id="{5A9C7CA0-DE64-458B-8422-0D323BFCA26B}" type="datetime1">
              <a:rPr lang="ja-JP" altLang="en-US"/>
              <a:pPr>
                <a:defRPr/>
              </a:pPr>
              <a:t>2018/9/27</a:t>
            </a:fld>
            <a:endParaRPr lang="ja-JP" altLang="en-US"/>
          </a:p>
        </p:txBody>
      </p:sp>
      <p:sp>
        <p:nvSpPr>
          <p:cNvPr id="11"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3392102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7.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8.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9.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4AA6C95B-08DA-4900-8A7A-C7B71B30138A}"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9B3D9120-E344-4F03-B611-0F0BA318D0DC}" type="slidenum">
              <a:rPr lang="en-US"/>
              <a:pPr>
                <a:defRPr/>
              </a:pPr>
              <a:t>‹#›</a:t>
            </a:fld>
            <a:endParaRPr lang="en-US"/>
          </a:p>
        </p:txBody>
      </p:sp>
    </p:spTree>
    <p:extLst>
      <p:ext uri="{BB962C8B-B14F-4D97-AF65-F5344CB8AC3E}">
        <p14:creationId xmlns:p14="http://schemas.microsoft.com/office/powerpoint/2010/main" val="477749312"/>
      </p:ext>
    </p:extLst>
  </p:cSld>
  <p:clrMap bg1="lt1" tx1="dk1" bg2="lt2" tx2="dk2" accent1="accent1" accent2="accent2" accent3="accent3" accent4="accent4" accent5="accent5" accent6="accent6" hlink="hlink" folHlink="folHlink"/>
  <p:sldLayoutIdLst>
    <p:sldLayoutId id="2147483966" r:id="rId1"/>
    <p:sldLayoutId id="2147483967" r:id="rId2"/>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D89E710-D6D0-43E1-9510-8AD78B52D457}"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defRPr>
            </a:lvl1pPr>
          </a:lstStyle>
          <a:p>
            <a:pPr>
              <a:defRPr/>
            </a:pPr>
            <a:fld id="{6BE380C3-0918-4BC9-851E-F253C0908D16}" type="slidenum">
              <a:rPr lang="en-US"/>
              <a:pPr>
                <a:defRPr/>
              </a:pPr>
              <a:t>‹#›</a:t>
            </a:fld>
            <a:endParaRPr lang="en-US"/>
          </a:p>
        </p:txBody>
      </p:sp>
    </p:spTree>
    <p:extLst>
      <p:ext uri="{BB962C8B-B14F-4D97-AF65-F5344CB8AC3E}">
        <p14:creationId xmlns:p14="http://schemas.microsoft.com/office/powerpoint/2010/main" val="33352622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64FF5F8F-F1CD-4B26-81FA-6C6D95CF0C25}"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defRPr>
            </a:lvl1pPr>
          </a:lstStyle>
          <a:p>
            <a:pPr>
              <a:defRPr/>
            </a:pPr>
            <a:fld id="{50CB62CE-5A7D-41E8-8981-166AD669CD17}" type="slidenum">
              <a:rPr lang="en-US"/>
              <a:pPr>
                <a:defRPr/>
              </a:pPr>
              <a:t>‹#›</a:t>
            </a:fld>
            <a:endParaRPr lang="en-US"/>
          </a:p>
        </p:txBody>
      </p:sp>
    </p:spTree>
    <p:extLst>
      <p:ext uri="{BB962C8B-B14F-4D97-AF65-F5344CB8AC3E}">
        <p14:creationId xmlns:p14="http://schemas.microsoft.com/office/powerpoint/2010/main" val="1814441096"/>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160" r:id="rId15"/>
    <p:sldLayoutId id="2147484161" r:id="rId16"/>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2" name="テキスト ボックス 5"/>
          <p:cNvSpPr txBox="1">
            <a:spLocks noChangeArrowheads="1"/>
          </p:cNvSpPr>
          <p:nvPr/>
        </p:nvSpPr>
        <p:spPr bwMode="auto">
          <a:xfrm>
            <a:off x="2676513" y="6540500"/>
            <a:ext cx="19399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Verdana" pitchFamily="34" charset="0"/>
                <a:ea typeface="HGS創英角ｺﾞｼｯｸUB" pitchFamily="50" charset="-128"/>
              </a:defRPr>
            </a:lvl1pPr>
            <a:lvl2pPr marL="742950" indent="-285750" eaLnBrk="0" hangingPunct="0">
              <a:defRPr kumimoji="1" sz="2400">
                <a:solidFill>
                  <a:schemeClr val="bg1"/>
                </a:solidFill>
                <a:latin typeface="Verdana" pitchFamily="34" charset="0"/>
                <a:ea typeface="HGS創英角ｺﾞｼｯｸUB" pitchFamily="50" charset="-128"/>
              </a:defRPr>
            </a:lvl2pPr>
            <a:lvl3pPr marL="1143000" indent="-228600" eaLnBrk="0" hangingPunct="0">
              <a:defRPr kumimoji="1" sz="2400">
                <a:solidFill>
                  <a:schemeClr val="bg1"/>
                </a:solidFill>
                <a:latin typeface="Verdana" pitchFamily="34" charset="0"/>
                <a:ea typeface="HGS創英角ｺﾞｼｯｸUB" pitchFamily="50" charset="-128"/>
              </a:defRPr>
            </a:lvl3pPr>
            <a:lvl4pPr marL="1600200" indent="-228600" eaLnBrk="0" hangingPunct="0">
              <a:defRPr kumimoji="1" sz="2400">
                <a:solidFill>
                  <a:schemeClr val="bg1"/>
                </a:solidFill>
                <a:latin typeface="Verdana" pitchFamily="34" charset="0"/>
                <a:ea typeface="HGS創英角ｺﾞｼｯｸUB" pitchFamily="50" charset="-128"/>
              </a:defRPr>
            </a:lvl4pPr>
            <a:lvl5pPr marL="2057400" indent="-228600" eaLnBrk="0" hangingPunct="0">
              <a:defRPr kumimoji="1" sz="2400">
                <a:solidFill>
                  <a:schemeClr val="bg1"/>
                </a:solidFill>
                <a:latin typeface="Verdana" pitchFamily="34" charset="0"/>
                <a:ea typeface="HGS創英角ｺﾞｼｯｸUB" pitchFamily="50" charset="-128"/>
              </a:defRPr>
            </a:lvl5pPr>
            <a:lvl6pPr marL="25146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6pPr>
            <a:lvl7pPr marL="29718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7pPr>
            <a:lvl8pPr marL="34290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8pPr>
            <a:lvl9pPr marL="3886200" indent="-228600" algn="ctr" eaLnBrk="0" fontAlgn="base" hangingPunct="0">
              <a:spcBef>
                <a:spcPct val="0"/>
              </a:spcBef>
              <a:spcAft>
                <a:spcPct val="0"/>
              </a:spcAft>
              <a:defRPr kumimoji="1" sz="2400">
                <a:solidFill>
                  <a:schemeClr val="bg1"/>
                </a:solidFill>
                <a:latin typeface="Verdana" pitchFamily="34" charset="0"/>
                <a:ea typeface="HGS創英角ｺﾞｼｯｸUB" pitchFamily="50" charset="-128"/>
              </a:defRPr>
            </a:lvl9pPr>
          </a:lstStyle>
          <a:p>
            <a:pPr algn="ctr" eaLnBrk="1" fontAlgn="base" hangingPunct="1">
              <a:spcBef>
                <a:spcPct val="0"/>
              </a:spcBef>
              <a:spcAft>
                <a:spcPct val="0"/>
              </a:spcAft>
              <a:defRPr/>
            </a:pPr>
            <a:r>
              <a:rPr lang="en-US" altLang="ja-JP" sz="1100">
                <a:solidFill>
                  <a:prstClr val="white"/>
                </a:solidFill>
              </a:rPr>
              <a:t>WWW.nissan-global.com</a:t>
            </a:r>
            <a:endParaRPr lang="ja-JP" altLang="en-US" sz="1100">
              <a:solidFill>
                <a:prstClr val="white"/>
              </a:solidFill>
            </a:endParaRPr>
          </a:p>
        </p:txBody>
      </p:sp>
      <p:sp>
        <p:nvSpPr>
          <p:cNvPr id="9" name="Text Box 28"/>
          <p:cNvSpPr txBox="1">
            <a:spLocks noChangeArrowheads="1"/>
          </p:cNvSpPr>
          <p:nvPr/>
        </p:nvSpPr>
        <p:spPr bwMode="gray">
          <a:xfrm>
            <a:off x="8181752" y="6519070"/>
            <a:ext cx="962025" cy="307777"/>
          </a:xfrm>
          <a:prstGeom prst="rect">
            <a:avLst/>
          </a:prstGeom>
          <a:noFill/>
          <a:ln>
            <a:noFill/>
          </a:ln>
          <a:effectLst/>
          <a:extLst>
            <a:ext uri="{909E8E84-426E-40DD-AFC4-6F175D3DCCD1}">
              <a14:hiddenFill xmlns:a14="http://schemas.microsoft.com/office/drawing/2010/main">
                <a:solidFill>
                  <a:srgbClr val="33CC33">
                    <a:alpha val="50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algn="ctr" rotWithShape="0">
                    <a:schemeClr val="tx2"/>
                  </a:outerShdw>
                </a:effectLst>
              </a14:hiddenEffects>
            </a:ext>
          </a:extLst>
        </p:spPr>
        <p:txBody>
          <a:bodyPr>
            <a:spAutoFit/>
          </a:bodyPr>
          <a:lstStyle/>
          <a:p>
            <a:pPr algn="ctr" eaLnBrk="0" fontAlgn="base" hangingPunct="0">
              <a:spcBef>
                <a:spcPct val="0"/>
              </a:spcBef>
              <a:spcAft>
                <a:spcPct val="0"/>
              </a:spcAft>
            </a:pPr>
            <a:fld id="{7912A007-AD59-4C8A-9D3D-F75D6D19ABC3}" type="slidenum">
              <a:rPr kumimoji="0" lang="en-US" altLang="ja-JP" sz="1400">
                <a:solidFill>
                  <a:prstClr val="white"/>
                </a:solidFill>
                <a:latin typeface="NissanAG-Regular" pitchFamily="50" charset="0"/>
                <a:ea typeface="Arial Unicode MS" pitchFamily="50" charset="-128"/>
                <a:cs typeface="Arial Unicode MS" pitchFamily="50" charset="-128"/>
              </a:rPr>
              <a:pPr algn="ctr" eaLnBrk="0" fontAlgn="base" hangingPunct="0">
                <a:spcBef>
                  <a:spcPct val="0"/>
                </a:spcBef>
                <a:spcAft>
                  <a:spcPct val="0"/>
                </a:spcAft>
              </a:pPr>
              <a:t>‹#›</a:t>
            </a:fld>
            <a:endParaRPr kumimoji="0" lang="en-US" altLang="ja-JP" sz="1400">
              <a:solidFill>
                <a:prstClr val="white"/>
              </a:solidFill>
              <a:latin typeface="NissanAG-Regular" pitchFamily="50" charset="0"/>
              <a:ea typeface="Arial Unicode MS" pitchFamily="50" charset="-128"/>
              <a:cs typeface="Arial Unicode MS"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64301"/>
            <a:ext cx="9144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364189"/>
      </p:ext>
    </p:extLst>
  </p:cSld>
  <p:clrMap bg1="lt1" tx1="dk1" bg2="lt2" tx2="dk2" accent1="accent1" accent2="accent2" accent3="accent3" accent4="accent4" accent5="accent5" accent6="accent6" hlink="hlink" folHlink="folHlink"/>
  <p:sldLayoutIdLst>
    <p:sldLayoutId id="2147484016"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200D065B-FC4A-4D9A-AC9B-1D03F8091FA0}"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E9EAAAEE-DB51-48BE-93A5-27518C691D68}" type="slidenum">
              <a:rPr lang="en-US"/>
              <a:pPr>
                <a:defRPr/>
              </a:pPr>
              <a:t>‹#›</a:t>
            </a:fld>
            <a:endParaRPr lang="en-US"/>
          </a:p>
        </p:txBody>
      </p:sp>
    </p:spTree>
    <p:extLst>
      <p:ext uri="{BB962C8B-B14F-4D97-AF65-F5344CB8AC3E}">
        <p14:creationId xmlns:p14="http://schemas.microsoft.com/office/powerpoint/2010/main" val="157854462"/>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4AA6C95B-08DA-4900-8A7A-C7B71B30138A}"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9B3D9120-E344-4F03-B611-0F0BA318D0DC}" type="slidenum">
              <a:rPr lang="en-US"/>
              <a:pPr>
                <a:defRPr/>
              </a:pPr>
              <a:t>‹#›</a:t>
            </a:fld>
            <a:endParaRPr lang="en-US"/>
          </a:p>
        </p:txBody>
      </p:sp>
    </p:spTree>
    <p:extLst>
      <p:ext uri="{BB962C8B-B14F-4D97-AF65-F5344CB8AC3E}">
        <p14:creationId xmlns:p14="http://schemas.microsoft.com/office/powerpoint/2010/main" val="1551093835"/>
      </p:ext>
    </p:extLst>
  </p:cSld>
  <p:clrMap bg1="lt1" tx1="dk1" bg2="lt2" tx2="dk2" accent1="accent1" accent2="accent2" accent3="accent3" accent4="accent4" accent5="accent5" accent6="accent6" hlink="hlink" folHlink="folHlink"/>
  <p:sldLayoutIdLst>
    <p:sldLayoutId id="2147484140" r:id="rId1"/>
    <p:sldLayoutId id="2147484141" r:id="rId2"/>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CFA76F2F-6226-49D4-84F1-A7FA62FD1047}"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8AC76DFB-443B-400E-A6C0-0E35219AE61D}" type="slidenum">
              <a:rPr lang="en-US" altLang="ja-JP"/>
              <a:pPr fontAlgn="base">
                <a:spcBef>
                  <a:spcPct val="0"/>
                </a:spcBef>
                <a:spcAft>
                  <a:spcPct val="0"/>
                </a:spcAft>
              </a:pPr>
              <a:t>‹#›</a:t>
            </a:fld>
            <a:endParaRPr lang="en-US" altLang="ja-JP"/>
          </a:p>
        </p:txBody>
      </p:sp>
    </p:spTree>
    <p:extLst>
      <p:ext uri="{BB962C8B-B14F-4D97-AF65-F5344CB8AC3E}">
        <p14:creationId xmlns:p14="http://schemas.microsoft.com/office/powerpoint/2010/main" val="364189664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A3D0F9F0-6A3D-4C0A-AF66-604A1BB8E8EB}"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defRPr>
            </a:lvl1pPr>
          </a:lstStyle>
          <a:p>
            <a:pPr>
              <a:defRPr/>
            </a:pPr>
            <a:fld id="{43064692-E20E-4929-9BF7-3C84DE414012}" type="slidenum">
              <a:rPr lang="en-US"/>
              <a:pPr>
                <a:defRPr/>
              </a:pPr>
              <a:t>‹#›</a:t>
            </a:fld>
            <a:endParaRPr lang="en-US"/>
          </a:p>
        </p:txBody>
      </p:sp>
    </p:spTree>
    <p:extLst>
      <p:ext uri="{BB962C8B-B14F-4D97-AF65-F5344CB8AC3E}">
        <p14:creationId xmlns:p14="http://schemas.microsoft.com/office/powerpoint/2010/main" val="3615165690"/>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ja-JP"/>
              <a:t>Modifiez le style du titre</a:t>
            </a:r>
            <a:endParaRPr lang="en-US" altLang="ja-JP"/>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a:t>Modifiez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endParaRPr lang="en-US" altLang="ja-JP"/>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200D065B-FC4A-4D9A-AC9B-1D03F8091FA0}" type="datetimeFigureOut">
              <a:rPr lang="en-US"/>
              <a:pPr>
                <a:defRPr/>
              </a:pPr>
              <a:t>9/27/2018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E9EAAAEE-DB51-48BE-93A5-27518C691D68}" type="slidenum">
              <a:rPr lang="en-US"/>
              <a:pPr>
                <a:defRPr/>
              </a:pPr>
              <a:t>‹#›</a:t>
            </a:fld>
            <a:endParaRPr lang="en-US"/>
          </a:p>
        </p:txBody>
      </p:sp>
    </p:spTree>
    <p:extLst>
      <p:ext uri="{BB962C8B-B14F-4D97-AF65-F5344CB8AC3E}">
        <p14:creationId xmlns:p14="http://schemas.microsoft.com/office/powerpoint/2010/main" val="844209571"/>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chart" Target="../charts/chart3.xml"/><Relationship Id="rId4" Type="http://schemas.openxmlformats.org/officeDocument/2006/relationships/image" Target="../media/image133.png"/></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5" Type="http://schemas.openxmlformats.org/officeDocument/2006/relationships/image" Target="../media/image143.png"/><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15.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52.emf"/><Relationship Id="rId1" Type="http://schemas.openxmlformats.org/officeDocument/2006/relationships/slideLayout" Target="../slideLayouts/slideLayout15.xml"/><Relationship Id="rId5" Type="http://schemas.openxmlformats.org/officeDocument/2006/relationships/image" Target="../media/image155.emf"/><Relationship Id="rId4" Type="http://schemas.openxmlformats.org/officeDocument/2006/relationships/image" Target="../media/image154.emf"/></Relationships>
</file>

<file path=ppt/slides/_rels/slide17.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5.png"/><Relationship Id="rId7" Type="http://schemas.openxmlformats.org/officeDocument/2006/relationships/image" Target="../media/image1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7.png"/><Relationship Id="rId11" Type="http://schemas.microsoft.com/office/2007/relationships/hdphoto" Target="../media/hdphoto2.wdp"/><Relationship Id="rId5" Type="http://schemas.openxmlformats.org/officeDocument/2006/relationships/image" Target="../media/image126.png"/><Relationship Id="rId10" Type="http://schemas.openxmlformats.org/officeDocument/2006/relationships/image" Target="../media/image159.png"/><Relationship Id="rId4" Type="http://schemas.openxmlformats.org/officeDocument/2006/relationships/image" Target="../media/image124.png"/><Relationship Id="rId9" Type="http://schemas.openxmlformats.org/officeDocument/2006/relationships/image" Target="../media/image158.emf"/></Relationships>
</file>

<file path=ppt/slides/_rels/slide2.xml.rels><?xml version="1.0" encoding="UTF-8" standalone="yes"?>
<Relationships xmlns="http://schemas.openxmlformats.org/package/2006/relationships"><Relationship Id="rId26" Type="http://schemas.openxmlformats.org/officeDocument/2006/relationships/image" Target="../media/image31.jpeg"/><Relationship Id="rId21" Type="http://schemas.openxmlformats.org/officeDocument/2006/relationships/image" Target="../media/image26.png"/><Relationship Id="rId42" Type="http://schemas.openxmlformats.org/officeDocument/2006/relationships/image" Target="../media/image47.jpeg"/><Relationship Id="rId47" Type="http://schemas.openxmlformats.org/officeDocument/2006/relationships/image" Target="../media/image52.png"/><Relationship Id="rId63" Type="http://schemas.openxmlformats.org/officeDocument/2006/relationships/image" Target="../media/image68.png"/><Relationship Id="rId68" Type="http://schemas.openxmlformats.org/officeDocument/2006/relationships/image" Target="../media/image73.png"/><Relationship Id="rId84" Type="http://schemas.openxmlformats.org/officeDocument/2006/relationships/image" Target="../media/image89.png"/><Relationship Id="rId89" Type="http://schemas.openxmlformats.org/officeDocument/2006/relationships/image" Target="../media/image94.jpeg"/><Relationship Id="rId7" Type="http://schemas.openxmlformats.org/officeDocument/2006/relationships/image" Target="../media/image12.jpeg"/><Relationship Id="rId71" Type="http://schemas.openxmlformats.org/officeDocument/2006/relationships/image" Target="../media/image76.png"/><Relationship Id="rId92" Type="http://schemas.openxmlformats.org/officeDocument/2006/relationships/image" Target="../media/image97.png"/><Relationship Id="rId2" Type="http://schemas.openxmlformats.org/officeDocument/2006/relationships/notesSlide" Target="../notesSlides/notesSlide2.xml"/><Relationship Id="rId16" Type="http://schemas.openxmlformats.org/officeDocument/2006/relationships/image" Target="../media/image21.png"/><Relationship Id="rId29" Type="http://schemas.openxmlformats.org/officeDocument/2006/relationships/image" Target="../media/image34.pn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50.png"/><Relationship Id="rId53" Type="http://schemas.openxmlformats.org/officeDocument/2006/relationships/image" Target="../media/image58.jpg"/><Relationship Id="rId58" Type="http://schemas.openxmlformats.org/officeDocument/2006/relationships/image" Target="../media/image63.png"/><Relationship Id="rId66" Type="http://schemas.openxmlformats.org/officeDocument/2006/relationships/image" Target="../media/image71.png"/><Relationship Id="rId74" Type="http://schemas.openxmlformats.org/officeDocument/2006/relationships/image" Target="../media/image79.png"/><Relationship Id="rId79" Type="http://schemas.openxmlformats.org/officeDocument/2006/relationships/image" Target="../media/image84.png"/><Relationship Id="rId87" Type="http://schemas.openxmlformats.org/officeDocument/2006/relationships/image" Target="../media/image92.png"/><Relationship Id="rId102" Type="http://schemas.openxmlformats.org/officeDocument/2006/relationships/image" Target="../media/image107.png"/><Relationship Id="rId5" Type="http://schemas.openxmlformats.org/officeDocument/2006/relationships/image" Target="../media/image10.jpeg"/><Relationship Id="rId61" Type="http://schemas.openxmlformats.org/officeDocument/2006/relationships/image" Target="../media/image66.png"/><Relationship Id="rId82" Type="http://schemas.openxmlformats.org/officeDocument/2006/relationships/image" Target="../media/image87.png"/><Relationship Id="rId90" Type="http://schemas.openxmlformats.org/officeDocument/2006/relationships/image" Target="../media/image95.png"/><Relationship Id="rId95" Type="http://schemas.openxmlformats.org/officeDocument/2006/relationships/image" Target="../media/image100.png"/><Relationship Id="rId19" Type="http://schemas.openxmlformats.org/officeDocument/2006/relationships/image" Target="../media/image2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jpeg"/><Relationship Id="rId43" Type="http://schemas.openxmlformats.org/officeDocument/2006/relationships/image" Target="../media/image48.png"/><Relationship Id="rId48" Type="http://schemas.openxmlformats.org/officeDocument/2006/relationships/image" Target="../media/image53.png"/><Relationship Id="rId56" Type="http://schemas.openxmlformats.org/officeDocument/2006/relationships/image" Target="../media/image61.png"/><Relationship Id="rId64" Type="http://schemas.openxmlformats.org/officeDocument/2006/relationships/image" Target="../media/image69.png"/><Relationship Id="rId69" Type="http://schemas.openxmlformats.org/officeDocument/2006/relationships/image" Target="../media/image74.png"/><Relationship Id="rId77" Type="http://schemas.openxmlformats.org/officeDocument/2006/relationships/image" Target="../media/image82.png"/><Relationship Id="rId100" Type="http://schemas.openxmlformats.org/officeDocument/2006/relationships/image" Target="../media/image105.png"/><Relationship Id="rId8" Type="http://schemas.openxmlformats.org/officeDocument/2006/relationships/image" Target="../media/image13.png"/><Relationship Id="rId51" Type="http://schemas.openxmlformats.org/officeDocument/2006/relationships/image" Target="../media/image56.png"/><Relationship Id="rId72" Type="http://schemas.openxmlformats.org/officeDocument/2006/relationships/image" Target="../media/image77.png"/><Relationship Id="rId80" Type="http://schemas.openxmlformats.org/officeDocument/2006/relationships/image" Target="../media/image85.png"/><Relationship Id="rId85" Type="http://schemas.openxmlformats.org/officeDocument/2006/relationships/image" Target="../media/image90.png"/><Relationship Id="rId93" Type="http://schemas.openxmlformats.org/officeDocument/2006/relationships/image" Target="../media/image98.jpeg"/><Relationship Id="rId98" Type="http://schemas.openxmlformats.org/officeDocument/2006/relationships/image" Target="../media/image103.jpeg"/><Relationship Id="rId3" Type="http://schemas.openxmlformats.org/officeDocument/2006/relationships/image" Target="../media/image8.png"/><Relationship Id="rId12" Type="http://schemas.openxmlformats.org/officeDocument/2006/relationships/image" Target="../media/image17.png"/><Relationship Id="rId17" Type="http://schemas.openxmlformats.org/officeDocument/2006/relationships/image" Target="../media/image22.jpe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46" Type="http://schemas.openxmlformats.org/officeDocument/2006/relationships/image" Target="../media/image51.png"/><Relationship Id="rId59" Type="http://schemas.openxmlformats.org/officeDocument/2006/relationships/image" Target="../media/image64.png"/><Relationship Id="rId67" Type="http://schemas.openxmlformats.org/officeDocument/2006/relationships/image" Target="../media/image72.png"/><Relationship Id="rId103" Type="http://schemas.openxmlformats.org/officeDocument/2006/relationships/image" Target="../media/image108.png"/><Relationship Id="rId20" Type="http://schemas.openxmlformats.org/officeDocument/2006/relationships/image" Target="../media/image25.jpeg"/><Relationship Id="rId41" Type="http://schemas.openxmlformats.org/officeDocument/2006/relationships/image" Target="../media/image46.png"/><Relationship Id="rId54" Type="http://schemas.openxmlformats.org/officeDocument/2006/relationships/image" Target="../media/image59.gif"/><Relationship Id="rId62" Type="http://schemas.openxmlformats.org/officeDocument/2006/relationships/image" Target="../media/image67.png"/><Relationship Id="rId70" Type="http://schemas.openxmlformats.org/officeDocument/2006/relationships/image" Target="../media/image75.png"/><Relationship Id="rId75" Type="http://schemas.openxmlformats.org/officeDocument/2006/relationships/image" Target="../media/image80.png"/><Relationship Id="rId83" Type="http://schemas.openxmlformats.org/officeDocument/2006/relationships/image" Target="../media/image88.png"/><Relationship Id="rId88" Type="http://schemas.openxmlformats.org/officeDocument/2006/relationships/image" Target="../media/image93.png"/><Relationship Id="rId91" Type="http://schemas.openxmlformats.org/officeDocument/2006/relationships/image" Target="../media/image96.jpeg"/><Relationship Id="rId96" Type="http://schemas.openxmlformats.org/officeDocument/2006/relationships/image" Target="../media/image101.png"/><Relationship Id="rId1" Type="http://schemas.openxmlformats.org/officeDocument/2006/relationships/slideLayout" Target="../slideLayouts/slideLayout54.xml"/><Relationship Id="rId6" Type="http://schemas.openxmlformats.org/officeDocument/2006/relationships/image" Target="../media/image11.png"/><Relationship Id="rId15" Type="http://schemas.openxmlformats.org/officeDocument/2006/relationships/image" Target="../media/image20.jpeg"/><Relationship Id="rId23" Type="http://schemas.openxmlformats.org/officeDocument/2006/relationships/image" Target="../media/image28.png"/><Relationship Id="rId28" Type="http://schemas.openxmlformats.org/officeDocument/2006/relationships/image" Target="../media/image33.jpeg"/><Relationship Id="rId36" Type="http://schemas.openxmlformats.org/officeDocument/2006/relationships/image" Target="../media/image41.png"/><Relationship Id="rId49" Type="http://schemas.openxmlformats.org/officeDocument/2006/relationships/image" Target="../media/image54.jpeg"/><Relationship Id="rId57" Type="http://schemas.openxmlformats.org/officeDocument/2006/relationships/image" Target="../media/image62.png"/><Relationship Id="rId10" Type="http://schemas.openxmlformats.org/officeDocument/2006/relationships/image" Target="../media/image15.png"/><Relationship Id="rId31" Type="http://schemas.openxmlformats.org/officeDocument/2006/relationships/image" Target="../media/image36.png"/><Relationship Id="rId44" Type="http://schemas.openxmlformats.org/officeDocument/2006/relationships/image" Target="../media/image49.png"/><Relationship Id="rId52" Type="http://schemas.openxmlformats.org/officeDocument/2006/relationships/image" Target="../media/image57.png"/><Relationship Id="rId60" Type="http://schemas.openxmlformats.org/officeDocument/2006/relationships/image" Target="../media/image65.png"/><Relationship Id="rId65" Type="http://schemas.openxmlformats.org/officeDocument/2006/relationships/image" Target="../media/image70.png"/><Relationship Id="rId73" Type="http://schemas.openxmlformats.org/officeDocument/2006/relationships/image" Target="../media/image78.png"/><Relationship Id="rId78" Type="http://schemas.openxmlformats.org/officeDocument/2006/relationships/image" Target="../media/image83.png"/><Relationship Id="rId81" Type="http://schemas.openxmlformats.org/officeDocument/2006/relationships/image" Target="../media/image86.png"/><Relationship Id="rId86" Type="http://schemas.openxmlformats.org/officeDocument/2006/relationships/image" Target="../media/image91.png"/><Relationship Id="rId94" Type="http://schemas.openxmlformats.org/officeDocument/2006/relationships/image" Target="../media/image99.png"/><Relationship Id="rId99" Type="http://schemas.openxmlformats.org/officeDocument/2006/relationships/image" Target="../media/image104.png"/><Relationship Id="rId101" Type="http://schemas.openxmlformats.org/officeDocument/2006/relationships/image" Target="../media/image106.png"/><Relationship Id="rId4" Type="http://schemas.openxmlformats.org/officeDocument/2006/relationships/image" Target="../media/image9.png"/><Relationship Id="rId9"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jpeg"/><Relationship Id="rId39" Type="http://schemas.openxmlformats.org/officeDocument/2006/relationships/image" Target="../media/image44.png"/><Relationship Id="rId34" Type="http://schemas.openxmlformats.org/officeDocument/2006/relationships/image" Target="../media/image39.png"/><Relationship Id="rId50" Type="http://schemas.openxmlformats.org/officeDocument/2006/relationships/image" Target="../media/image55.png"/><Relationship Id="rId55" Type="http://schemas.openxmlformats.org/officeDocument/2006/relationships/image" Target="../media/image60.png"/><Relationship Id="rId76" Type="http://schemas.openxmlformats.org/officeDocument/2006/relationships/image" Target="../media/image81.png"/><Relationship Id="rId97" Type="http://schemas.openxmlformats.org/officeDocument/2006/relationships/image" Target="../media/image102.png"/><Relationship Id="rId104" Type="http://schemas.openxmlformats.org/officeDocument/2006/relationships/image" Target="../media/image10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0.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jpe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384425"/>
            <a:ext cx="7772400" cy="1470025"/>
          </a:xfrm>
        </p:spPr>
        <p:txBody>
          <a:bodyPr>
            <a:normAutofit fontScale="90000"/>
          </a:bodyPr>
          <a:lstStyle/>
          <a:p>
            <a:r>
              <a:rPr lang="ja-JP" altLang="en-US" sz="4000" dirty="0"/>
              <a:t>事務局からのお知らせ</a:t>
            </a:r>
            <a:br>
              <a:rPr lang="en-US" altLang="ja-JP" sz="4000" dirty="0"/>
            </a:br>
            <a:r>
              <a:rPr lang="ja-JP" altLang="en-US" sz="4000" dirty="0"/>
              <a:t>－活動ご報告</a:t>
            </a:r>
            <a:r>
              <a:rPr lang="ja-JP" altLang="en-US" sz="4000" dirty="0" err="1"/>
              <a:t>ー</a:t>
            </a:r>
            <a:br>
              <a:rPr lang="en-US" altLang="ja-JP" sz="4000" dirty="0"/>
            </a:br>
            <a:endParaRPr kumimoji="1" lang="ja-JP" altLang="en-US" sz="2800" b="0" dirty="0"/>
          </a:p>
        </p:txBody>
      </p:sp>
      <p:sp>
        <p:nvSpPr>
          <p:cNvPr id="5" name="テキスト ボックス 4"/>
          <p:cNvSpPr txBox="1"/>
          <p:nvPr/>
        </p:nvSpPr>
        <p:spPr>
          <a:xfrm>
            <a:off x="4790312" y="4140792"/>
            <a:ext cx="3960440" cy="1800493"/>
          </a:xfrm>
          <a:prstGeom prst="rect">
            <a:avLst/>
          </a:prstGeom>
          <a:noFill/>
        </p:spPr>
        <p:txBody>
          <a:bodyPr wrap="square" rtlCol="0">
            <a:spAutoFit/>
          </a:bodyPr>
          <a:lstStyle/>
          <a:p>
            <a:pPr algn="r" fontAlgn="base">
              <a:spcBef>
                <a:spcPts val="600"/>
              </a:spcBef>
              <a:spcAft>
                <a:spcPct val="0"/>
              </a:spcAft>
            </a:pPr>
            <a:r>
              <a:rPr lang="en-US" altLang="ja-JP"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8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Bef>
                <a:spcPts val="600"/>
              </a:spcBef>
              <a:spcAft>
                <a:spcPct val="0"/>
              </a:spcAft>
            </a:pPr>
            <a:r>
              <a:rPr lang="en-US" altLang="ja-JP"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CHAdeMO</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協議会</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Bef>
                <a:spcPts val="600"/>
              </a:spcBef>
              <a:spcAft>
                <a:spcPct val="0"/>
              </a:spcAft>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事務局長</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Bef>
                <a:spcPts val="600"/>
              </a:spcBef>
              <a:spcAft>
                <a:spcPct val="0"/>
              </a:spcAft>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吉田　誠</a:t>
            </a:r>
          </a:p>
        </p:txBody>
      </p:sp>
    </p:spTree>
    <p:extLst>
      <p:ext uri="{BB962C8B-B14F-4D97-AF65-F5344CB8AC3E}">
        <p14:creationId xmlns:p14="http://schemas.microsoft.com/office/powerpoint/2010/main" val="3530050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高出力関連　</a:t>
            </a:r>
          </a:p>
        </p:txBody>
      </p:sp>
      <p:sp>
        <p:nvSpPr>
          <p:cNvPr id="3" name="コンテンツ プレースホルダー 2"/>
          <p:cNvSpPr>
            <a:spLocks noGrp="1"/>
          </p:cNvSpPr>
          <p:nvPr>
            <p:ph idx="1"/>
          </p:nvPr>
        </p:nvSpPr>
        <p:spPr>
          <a:xfrm>
            <a:off x="457200" y="1131987"/>
            <a:ext cx="8485632" cy="5084663"/>
          </a:xfrm>
        </p:spPr>
        <p:txBody>
          <a:bodyPr/>
          <a:lstStyle/>
          <a:p>
            <a:r>
              <a:rPr lang="ja-JP" altLang="en-US" dirty="0"/>
              <a:t>欧州で高出力デモ（</a:t>
            </a:r>
            <a:r>
              <a:rPr lang="en-US" altLang="ja-JP" dirty="0"/>
              <a:t>6</a:t>
            </a:r>
            <a:r>
              <a:rPr lang="ja-JP" altLang="en-US" dirty="0"/>
              <a:t>月）</a:t>
            </a:r>
            <a:endParaRPr lang="en-US" altLang="ja-JP" dirty="0"/>
          </a:p>
          <a:p>
            <a:pPr lvl="1"/>
            <a:r>
              <a:rPr kumimoji="1" lang="ja-JP" altLang="en-US" dirty="0"/>
              <a:t>日本では</a:t>
            </a:r>
            <a:r>
              <a:rPr kumimoji="1" lang="en-US" altLang="ja-JP" dirty="0"/>
              <a:t>2017</a:t>
            </a:r>
            <a:r>
              <a:rPr kumimoji="1" lang="ja-JP" altLang="en-US" dirty="0"/>
              <a:t>年</a:t>
            </a:r>
            <a:r>
              <a:rPr kumimoji="1" lang="en-US" altLang="ja-JP" dirty="0"/>
              <a:t>3</a:t>
            </a:r>
            <a:r>
              <a:rPr kumimoji="1" lang="ja-JP" altLang="en-US" dirty="0"/>
              <a:t>月に伊勢</a:t>
            </a:r>
            <a:r>
              <a:rPr kumimoji="1" lang="en-US" altLang="ja-JP" dirty="0"/>
              <a:t>UL</a:t>
            </a:r>
            <a:r>
              <a:rPr kumimoji="1" lang="ja-JP" altLang="en-US" dirty="0"/>
              <a:t>で実施</a:t>
            </a:r>
            <a:endParaRPr kumimoji="1" lang="en-US" altLang="ja-JP" dirty="0"/>
          </a:p>
          <a:p>
            <a:pPr lvl="1"/>
            <a:r>
              <a:rPr lang="en-US" altLang="ja-JP" dirty="0"/>
              <a:t>500V</a:t>
            </a:r>
            <a:r>
              <a:rPr lang="ja-JP" altLang="en-US" dirty="0"/>
              <a:t>　</a:t>
            </a:r>
            <a:r>
              <a:rPr lang="en-US" altLang="ja-JP" dirty="0"/>
              <a:t>200A</a:t>
            </a:r>
            <a:r>
              <a:rPr lang="ja-JP" altLang="en-US" dirty="0"/>
              <a:t>級のデモ</a:t>
            </a:r>
            <a:endParaRPr lang="en-US" altLang="ja-JP" dirty="0"/>
          </a:p>
          <a:p>
            <a:pPr lvl="1"/>
            <a:r>
              <a:rPr lang="ja-JP" altLang="en-US" dirty="0"/>
              <a:t>欧州（イギリス、スペイン、ブルガリア）のいずれかで開催</a:t>
            </a:r>
            <a:endParaRPr lang="en-US" altLang="ja-JP" dirty="0"/>
          </a:p>
          <a:p>
            <a:pPr lvl="1"/>
            <a:r>
              <a:rPr lang="ja-JP" altLang="en-US" dirty="0"/>
              <a:t>車両</a:t>
            </a:r>
            <a:r>
              <a:rPr lang="en-US" altLang="ja-JP" dirty="0"/>
              <a:t>2</a:t>
            </a:r>
            <a:r>
              <a:rPr lang="ja-JP" altLang="en-US" dirty="0"/>
              <a:t>社、充電器</a:t>
            </a:r>
            <a:r>
              <a:rPr lang="en-US" altLang="ja-JP" dirty="0"/>
              <a:t>4</a:t>
            </a:r>
            <a:r>
              <a:rPr lang="ja-JP" altLang="en-US" dirty="0"/>
              <a:t>社が参加予定</a:t>
            </a:r>
            <a:endParaRPr lang="en-US" altLang="ja-JP" dirty="0"/>
          </a:p>
          <a:p>
            <a:endParaRPr lang="en-US" altLang="ja-JP" sz="900" dirty="0"/>
          </a:p>
          <a:p>
            <a:r>
              <a:rPr lang="ja-JP" altLang="en-US" dirty="0"/>
              <a:t>仕様書</a:t>
            </a:r>
            <a:r>
              <a:rPr lang="en-US" altLang="ja-JP" dirty="0"/>
              <a:t>2.0</a:t>
            </a:r>
            <a:r>
              <a:rPr lang="ja-JP" altLang="en-US" dirty="0"/>
              <a:t>発行　</a:t>
            </a:r>
            <a:r>
              <a:rPr lang="en-US" altLang="ja-JP" dirty="0"/>
              <a:t>(5</a:t>
            </a:r>
            <a:r>
              <a:rPr lang="ja-JP" altLang="en-US" dirty="0"/>
              <a:t>月</a:t>
            </a:r>
            <a:r>
              <a:rPr lang="en-US" altLang="ja-JP" dirty="0"/>
              <a:t>)</a:t>
            </a:r>
          </a:p>
          <a:p>
            <a:pPr lvl="1"/>
            <a:r>
              <a:rPr lang="ja-JP" altLang="en-US" dirty="0"/>
              <a:t>高出力対応；電圧値の上限　１ｋ</a:t>
            </a:r>
            <a:r>
              <a:rPr lang="en-US" altLang="ja-JP" dirty="0"/>
              <a:t>V</a:t>
            </a:r>
            <a:r>
              <a:rPr lang="ja-JP" altLang="en-US" dirty="0"/>
              <a:t>化</a:t>
            </a:r>
          </a:p>
          <a:p>
            <a:pPr lvl="1"/>
            <a:r>
              <a:rPr lang="ja-JP" altLang="en-US" dirty="0"/>
              <a:t>信頼性・互換性に関する詳細既定の追加</a:t>
            </a:r>
          </a:p>
          <a:p>
            <a:pPr lvl="1"/>
            <a:r>
              <a:rPr lang="en-US" altLang="ja-JP" dirty="0" err="1"/>
              <a:t>PnC</a:t>
            </a:r>
            <a:r>
              <a:rPr lang="ja-JP" altLang="en-US" dirty="0"/>
              <a:t>　車両</a:t>
            </a:r>
            <a:r>
              <a:rPr lang="en-US" altLang="ja-JP" dirty="0"/>
              <a:t>ID</a:t>
            </a:r>
            <a:r>
              <a:rPr lang="ja-JP" altLang="en-US" dirty="0"/>
              <a:t>の運用ガイドライン（仮称）を併設予定</a:t>
            </a:r>
            <a:endParaRPr lang="en-US" altLang="ja-JP" dirty="0"/>
          </a:p>
          <a:p>
            <a:pPr lvl="1"/>
            <a:endParaRPr lang="en-US" altLang="ja-JP" sz="1000" dirty="0"/>
          </a:p>
          <a:p>
            <a:r>
              <a:rPr lang="ja-JP" altLang="en-US" dirty="0"/>
              <a:t>大型（バス）用規格の国際標準化</a:t>
            </a:r>
          </a:p>
          <a:p>
            <a:pPr lvl="1"/>
            <a:endParaRPr lang="ja-JP" altLang="en-US" dirty="0"/>
          </a:p>
        </p:txBody>
      </p:sp>
    </p:spTree>
    <p:extLst>
      <p:ext uri="{BB962C8B-B14F-4D97-AF65-F5344CB8AC3E}">
        <p14:creationId xmlns:p14="http://schemas.microsoft.com/office/powerpoint/2010/main" val="397793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33486"/>
            <a:ext cx="8229600" cy="850106"/>
          </a:xfrm>
        </p:spPr>
        <p:txBody>
          <a:bodyPr/>
          <a:lstStyle/>
          <a:p>
            <a:r>
              <a:rPr kumimoji="1" lang="ja-JP" altLang="en-US" dirty="0"/>
              <a:t>中国からの提案</a:t>
            </a:r>
          </a:p>
        </p:txBody>
      </p:sp>
      <p:sp>
        <p:nvSpPr>
          <p:cNvPr id="3" name="コンテンツ プレースホルダー 2"/>
          <p:cNvSpPr>
            <a:spLocks noGrp="1"/>
          </p:cNvSpPr>
          <p:nvPr>
            <p:ph idx="1"/>
          </p:nvPr>
        </p:nvSpPr>
        <p:spPr>
          <a:xfrm>
            <a:off x="533630" y="1376891"/>
            <a:ext cx="8695944" cy="4569371"/>
          </a:xfrm>
        </p:spPr>
        <p:txBody>
          <a:bodyPr/>
          <a:lstStyle/>
          <a:p>
            <a:r>
              <a:rPr lang="ja-JP" altLang="en-US" sz="2400" dirty="0"/>
              <a:t>次世代高出力規格を共同で作成したい</a:t>
            </a:r>
            <a:endParaRPr lang="en-US" altLang="ja-JP" sz="2400" dirty="0"/>
          </a:p>
          <a:p>
            <a:pPr lvl="1"/>
            <a:r>
              <a:rPr lang="ja-JP" altLang="en-US" sz="2000" dirty="0"/>
              <a:t>チャデモの意見はできる限り反映（現時点で大きな乖離無し）</a:t>
            </a:r>
            <a:endParaRPr lang="en-US" altLang="ja-JP" sz="2000" dirty="0"/>
          </a:p>
          <a:p>
            <a:pPr lvl="1"/>
            <a:r>
              <a:rPr lang="ja-JP" altLang="en-US" sz="2000" dirty="0"/>
              <a:t>参加規格との後方互換性は確保する</a:t>
            </a:r>
            <a:endParaRPr lang="en-US" altLang="ja-JP" sz="2000" dirty="0"/>
          </a:p>
          <a:p>
            <a:pPr lvl="1"/>
            <a:r>
              <a:rPr lang="ja-JP" altLang="en-US" sz="2000" dirty="0"/>
              <a:t>技術</a:t>
            </a:r>
            <a:r>
              <a:rPr lang="en-US" altLang="ja-JP" sz="2000" dirty="0"/>
              <a:t>Gr</a:t>
            </a:r>
            <a:r>
              <a:rPr lang="ja-JP" altLang="en-US" sz="2000" dirty="0" err="1"/>
              <a:t>への</a:t>
            </a:r>
            <a:r>
              <a:rPr lang="ja-JP" altLang="en-US" sz="2000" dirty="0"/>
              <a:t>参画、デモンストレーションへの参加を要望</a:t>
            </a:r>
            <a:endParaRPr lang="en-US" altLang="ja-JP" sz="2000" dirty="0"/>
          </a:p>
          <a:p>
            <a:pPr lvl="1"/>
            <a:r>
              <a:rPr lang="ja-JP" altLang="en-US" sz="2000" dirty="0"/>
              <a:t>チャデモと中電連で覚書を交わす</a:t>
            </a:r>
            <a:endParaRPr lang="en-US" altLang="ja-JP" sz="2000" dirty="0"/>
          </a:p>
          <a:p>
            <a:pPr lvl="1"/>
            <a:endParaRPr lang="en-US" altLang="ja-JP" sz="1100" dirty="0"/>
          </a:p>
          <a:p>
            <a:r>
              <a:rPr lang="ja-JP" altLang="en-US" sz="2400" dirty="0"/>
              <a:t>まずは中国国内法規として採用予定</a:t>
            </a:r>
            <a:endParaRPr lang="en-US" altLang="ja-JP" sz="2400" dirty="0"/>
          </a:p>
          <a:p>
            <a:pPr lvl="1"/>
            <a:r>
              <a:rPr lang="ja-JP" altLang="en-US" sz="2000" dirty="0"/>
              <a:t>中国での高出力充電規格となる</a:t>
            </a:r>
            <a:endParaRPr lang="en-US" altLang="ja-JP" sz="2000" dirty="0"/>
          </a:p>
          <a:p>
            <a:pPr lvl="1"/>
            <a:r>
              <a:rPr lang="ja-JP" altLang="en-US" sz="2000" dirty="0"/>
              <a:t>国家電網の充電器普及計画に組み込まれる</a:t>
            </a:r>
            <a:endParaRPr lang="en-US" altLang="ja-JP" sz="2000" dirty="0"/>
          </a:p>
          <a:p>
            <a:pPr lvl="1"/>
            <a:endParaRPr lang="en-US" altLang="ja-JP" sz="1100" dirty="0"/>
          </a:p>
          <a:p>
            <a:r>
              <a:rPr lang="en-US" altLang="ja-JP" sz="2400" dirty="0"/>
              <a:t>ASEAN</a:t>
            </a:r>
            <a:r>
              <a:rPr lang="ja-JP" altLang="en-US" sz="2400" dirty="0" err="1"/>
              <a:t>、</a:t>
            </a:r>
            <a:r>
              <a:rPr lang="ja-JP" altLang="en-US" sz="2400" dirty="0"/>
              <a:t>インド等に世界レベルの標準として売り込む</a:t>
            </a:r>
            <a:endParaRPr lang="en-US" altLang="ja-JP" sz="2400" dirty="0"/>
          </a:p>
          <a:p>
            <a:endParaRPr lang="en-US" altLang="ja-JP" sz="1100" dirty="0"/>
          </a:p>
          <a:p>
            <a:r>
              <a:rPr lang="ja-JP" altLang="en-US" sz="2400" dirty="0"/>
              <a:t>将来的に</a:t>
            </a:r>
            <a:r>
              <a:rPr lang="en-US" altLang="ja-JP" sz="2400" dirty="0"/>
              <a:t>IEC</a:t>
            </a:r>
            <a:r>
              <a:rPr lang="ja-JP" altLang="en-US" sz="2400" dirty="0" err="1"/>
              <a:t>への</a:t>
            </a:r>
            <a:r>
              <a:rPr lang="ja-JP" altLang="en-US" sz="2400" dirty="0"/>
              <a:t>提案も行いたい</a:t>
            </a:r>
            <a:endParaRPr lang="en-US" altLang="ja-JP" sz="2400" dirty="0"/>
          </a:p>
          <a:p>
            <a:endParaRPr lang="en-US" altLang="ja-JP" sz="2400" dirty="0"/>
          </a:p>
          <a:p>
            <a:endParaRPr lang="en-US" altLang="ja-JP" sz="2400" dirty="0"/>
          </a:p>
          <a:p>
            <a:endParaRPr lang="en-US" altLang="ja-JP" sz="2400" dirty="0"/>
          </a:p>
          <a:p>
            <a:pPr marL="0" indent="0">
              <a:buNone/>
            </a:pPr>
            <a:endParaRPr lang="en-US" altLang="ja-JP" sz="1400" dirty="0"/>
          </a:p>
        </p:txBody>
      </p:sp>
      <p:sp>
        <p:nvSpPr>
          <p:cNvPr id="4" name="スライド番号プレースホルダー 3"/>
          <p:cNvSpPr>
            <a:spLocks noGrp="1"/>
          </p:cNvSpPr>
          <p:nvPr>
            <p:ph type="sldNum" sz="quarter" idx="4294967295"/>
          </p:nvPr>
        </p:nvSpPr>
        <p:spPr>
          <a:xfrm>
            <a:off x="7019925" y="6448425"/>
            <a:ext cx="2133600" cy="365125"/>
          </a:xfrm>
          <a:prstGeom prst="rect">
            <a:avLst/>
          </a:prstGeom>
        </p:spPr>
        <p:txBody>
          <a:bodyPr/>
          <a:lstStyle/>
          <a:p>
            <a:pPr>
              <a:defRPr/>
            </a:pPr>
            <a:fld id="{74160121-248C-41BA-80E6-C248DCB038BC}" type="slidenum">
              <a:rPr lang="en-US" smtClean="0"/>
              <a:pPr>
                <a:defRPr/>
              </a:pPr>
              <a:t>11</a:t>
            </a:fld>
            <a:endParaRPr lang="en-US"/>
          </a:p>
        </p:txBody>
      </p:sp>
      <p:pic>
        <p:nvPicPr>
          <p:cNvPr id="5" name="図 4"/>
          <p:cNvPicPr>
            <a:picLocks noChangeAspect="1"/>
          </p:cNvPicPr>
          <p:nvPr/>
        </p:nvPicPr>
        <p:blipFill>
          <a:blip r:embed="rId2"/>
          <a:stretch>
            <a:fillRect/>
          </a:stretch>
        </p:blipFill>
        <p:spPr>
          <a:xfrm>
            <a:off x="7775226" y="1424800"/>
            <a:ext cx="1002986" cy="789851"/>
          </a:xfrm>
          <a:prstGeom prst="rect">
            <a:avLst/>
          </a:prstGeom>
        </p:spPr>
      </p:pic>
      <p:pic>
        <p:nvPicPr>
          <p:cNvPr id="6" name="図 5"/>
          <p:cNvPicPr>
            <a:picLocks noChangeAspect="1"/>
          </p:cNvPicPr>
          <p:nvPr/>
        </p:nvPicPr>
        <p:blipFill rotWithShape="1">
          <a:blip r:embed="rId3"/>
          <a:srcRect r="15574"/>
          <a:stretch/>
        </p:blipFill>
        <p:spPr>
          <a:xfrm>
            <a:off x="7624148" y="2676369"/>
            <a:ext cx="1425912" cy="1767598"/>
          </a:xfrm>
          <a:prstGeom prst="rect">
            <a:avLst/>
          </a:prstGeom>
        </p:spPr>
      </p:pic>
    </p:spTree>
    <p:extLst>
      <p:ext uri="{BB962C8B-B14F-4D97-AF65-F5344CB8AC3E}">
        <p14:creationId xmlns:p14="http://schemas.microsoft.com/office/powerpoint/2010/main" val="303483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63" y="3602477"/>
            <a:ext cx="697527" cy="22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stretch>
            <a:fillRect/>
          </a:stretch>
        </p:blipFill>
        <p:spPr>
          <a:xfrm>
            <a:off x="3844662" y="3625390"/>
            <a:ext cx="473037" cy="201829"/>
          </a:xfrm>
          <a:prstGeom prst="rect">
            <a:avLst/>
          </a:prstGeom>
        </p:spPr>
      </p:pic>
      <p:sp>
        <p:nvSpPr>
          <p:cNvPr id="58" name="タイトル 1"/>
          <p:cNvSpPr txBox="1">
            <a:spLocks/>
          </p:cNvSpPr>
          <p:nvPr/>
        </p:nvSpPr>
        <p:spPr bwMode="auto">
          <a:xfrm>
            <a:off x="97159" y="83287"/>
            <a:ext cx="8229600" cy="7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r>
              <a:rPr lang="ja-JP" altLang="en-US" dirty="0"/>
              <a:t>中国との共同開発</a:t>
            </a:r>
            <a:endParaRPr lang="en-US" altLang="ja-JP" dirty="0"/>
          </a:p>
        </p:txBody>
      </p:sp>
      <p:graphicFrame>
        <p:nvGraphicFramePr>
          <p:cNvPr id="24" name="グラフ 23"/>
          <p:cNvGraphicFramePr/>
          <p:nvPr>
            <p:extLst/>
          </p:nvPr>
        </p:nvGraphicFramePr>
        <p:xfrm>
          <a:off x="-1129109" y="721353"/>
          <a:ext cx="7533121" cy="3959849"/>
        </p:xfrm>
        <a:graphic>
          <a:graphicData uri="http://schemas.openxmlformats.org/drawingml/2006/chart">
            <c:chart xmlns:c="http://schemas.openxmlformats.org/drawingml/2006/chart" xmlns:r="http://schemas.openxmlformats.org/officeDocument/2006/relationships" r:id="rId5"/>
          </a:graphicData>
        </a:graphic>
      </p:graphicFrame>
      <p:pic>
        <p:nvPicPr>
          <p:cNvPr id="2" name="図 1"/>
          <p:cNvPicPr>
            <a:picLocks noChangeAspect="1"/>
          </p:cNvPicPr>
          <p:nvPr/>
        </p:nvPicPr>
        <p:blipFill>
          <a:blip r:embed="rId6"/>
          <a:stretch>
            <a:fillRect/>
          </a:stretch>
        </p:blipFill>
        <p:spPr>
          <a:xfrm>
            <a:off x="605068" y="1643386"/>
            <a:ext cx="2789254" cy="1875470"/>
          </a:xfrm>
          <a:prstGeom prst="rect">
            <a:avLst/>
          </a:prstGeom>
        </p:spPr>
      </p:pic>
      <p:sp>
        <p:nvSpPr>
          <p:cNvPr id="4" name="テキスト ボックス 3"/>
          <p:cNvSpPr txBox="1"/>
          <p:nvPr/>
        </p:nvSpPr>
        <p:spPr>
          <a:xfrm>
            <a:off x="2187149" y="2687497"/>
            <a:ext cx="885179" cy="523220"/>
          </a:xfrm>
          <a:prstGeom prst="rect">
            <a:avLst/>
          </a:prstGeom>
          <a:noFill/>
        </p:spPr>
        <p:txBody>
          <a:bodyPr wrap="none" rtlCol="0">
            <a:spAutoFit/>
          </a:bodyPr>
          <a:lstStyle/>
          <a:p>
            <a:r>
              <a:rPr lang="en-US" altLang="ja-JP" sz="2800" b="1" dirty="0">
                <a:solidFill>
                  <a:prstClr val="white"/>
                </a:solidFill>
                <a:effectLst>
                  <a:outerShdw blurRad="38100" dist="38100" dir="2700000" algn="tl">
                    <a:srgbClr val="000000">
                      <a:alpha val="43137"/>
                    </a:srgbClr>
                  </a:outerShdw>
                </a:effectLst>
                <a:latin typeface="ＭＳ Ｐゴシック" panose="020B0600070205080204" pitchFamily="50" charset="-128"/>
              </a:rPr>
              <a:t>CAN</a:t>
            </a:r>
            <a:endParaRPr lang="ja-JP" altLang="en-US" sz="2800" b="1" dirty="0">
              <a:solidFill>
                <a:prstClr val="white"/>
              </a:solidFill>
              <a:effectLst>
                <a:outerShdw blurRad="38100" dist="38100" dir="2700000" algn="tl">
                  <a:srgbClr val="000000">
                    <a:alpha val="43137"/>
                  </a:srgbClr>
                </a:outerShdw>
              </a:effectLst>
              <a:latin typeface="ＭＳ Ｐゴシック" panose="020B0600070205080204" pitchFamily="50" charset="-128"/>
            </a:endParaRPr>
          </a:p>
        </p:txBody>
      </p:sp>
      <p:sp>
        <p:nvSpPr>
          <p:cNvPr id="5" name="テキスト ボックス 4"/>
          <p:cNvSpPr txBox="1"/>
          <p:nvPr/>
        </p:nvSpPr>
        <p:spPr>
          <a:xfrm>
            <a:off x="1015142" y="4755817"/>
            <a:ext cx="7311617" cy="1938992"/>
          </a:xfrm>
          <a:prstGeom prst="rect">
            <a:avLst/>
          </a:prstGeom>
          <a:noFill/>
        </p:spPr>
        <p:txBody>
          <a:bodyPr wrap="none" rtlCol="0">
            <a:spAutoFit/>
          </a:bodyPr>
          <a:lstStyle/>
          <a:p>
            <a:pPr marL="342900" indent="-342900">
              <a:buClr>
                <a:srgbClr val="006835"/>
              </a:buClr>
              <a:buFont typeface="Wingdings" panose="05000000000000000000" pitchFamily="2" charset="2"/>
              <a:buChar char="n"/>
            </a:pPr>
            <a:r>
              <a:rPr lang="ja-JP" altLang="en-US" sz="2400" dirty="0">
                <a:solidFill>
                  <a:prstClr val="black"/>
                </a:solidFill>
              </a:rPr>
              <a:t>中国市場への参入が容易</a:t>
            </a:r>
            <a:endParaRPr lang="en-US" altLang="ja-JP" sz="2400" dirty="0">
              <a:solidFill>
                <a:prstClr val="black"/>
              </a:solidFill>
            </a:endParaRPr>
          </a:p>
          <a:p>
            <a:pPr marL="342900" indent="-342900">
              <a:buClr>
                <a:srgbClr val="006835"/>
              </a:buClr>
              <a:buFont typeface="Wingdings" panose="05000000000000000000" pitchFamily="2" charset="2"/>
              <a:buChar char="n"/>
            </a:pPr>
            <a:r>
              <a:rPr lang="ja-JP" altLang="en-US" sz="2400" dirty="0">
                <a:solidFill>
                  <a:prstClr val="black"/>
                </a:solidFill>
              </a:rPr>
              <a:t>中国と規格を同じくするとことで同規格採用国が増大</a:t>
            </a:r>
            <a:endParaRPr lang="en-US" altLang="ja-JP" sz="2400" dirty="0">
              <a:solidFill>
                <a:prstClr val="black"/>
              </a:solidFill>
            </a:endParaRPr>
          </a:p>
          <a:p>
            <a:pPr marL="342900" indent="-342900">
              <a:buClr>
                <a:srgbClr val="006835"/>
              </a:buClr>
              <a:buFont typeface="Wingdings" panose="05000000000000000000" pitchFamily="2" charset="2"/>
              <a:buChar char="n"/>
            </a:pPr>
            <a:r>
              <a:rPr lang="ja-JP" altLang="en-US" sz="2400" dirty="0">
                <a:solidFill>
                  <a:prstClr val="black"/>
                </a:solidFill>
              </a:rPr>
              <a:t>数量のめどがたつことによるコスト削減が期待できる</a:t>
            </a:r>
            <a:endParaRPr lang="en-US" altLang="ja-JP" sz="2400" dirty="0">
              <a:solidFill>
                <a:prstClr val="black"/>
              </a:solidFill>
            </a:endParaRPr>
          </a:p>
          <a:p>
            <a:pPr marL="342900" indent="-342900">
              <a:buClr>
                <a:srgbClr val="006835"/>
              </a:buClr>
              <a:buFont typeface="Wingdings" panose="05000000000000000000" pitchFamily="2" charset="2"/>
              <a:buChar char="n"/>
            </a:pPr>
            <a:r>
              <a:rPr lang="ja-JP" altLang="en-US" sz="2400" dirty="0">
                <a:solidFill>
                  <a:prstClr val="black"/>
                </a:solidFill>
              </a:rPr>
              <a:t>既存のインフラ、車両はそのまま活用できる</a:t>
            </a:r>
            <a:endParaRPr lang="en-US" altLang="ja-JP" sz="2400" dirty="0">
              <a:solidFill>
                <a:prstClr val="black"/>
              </a:solidFill>
            </a:endParaRPr>
          </a:p>
          <a:p>
            <a:pPr marL="342900" indent="-342900">
              <a:buClr>
                <a:srgbClr val="006835"/>
              </a:buClr>
              <a:buFont typeface="Wingdings" panose="05000000000000000000" pitchFamily="2" charset="2"/>
              <a:buChar char="n"/>
            </a:pPr>
            <a:r>
              <a:rPr lang="ja-JP" altLang="en-US" sz="2400" dirty="0">
                <a:solidFill>
                  <a:prstClr val="black"/>
                </a:solidFill>
              </a:rPr>
              <a:t>実普及への義務付けはなし</a:t>
            </a:r>
            <a:endParaRPr lang="en-US" altLang="ja-JP" sz="2400" dirty="0">
              <a:solidFill>
                <a:prstClr val="black"/>
              </a:solidFill>
            </a:endParaRPr>
          </a:p>
        </p:txBody>
      </p:sp>
      <p:pic>
        <p:nvPicPr>
          <p:cNvPr id="8" name="図 7"/>
          <p:cNvPicPr>
            <a:picLocks noChangeAspect="1"/>
          </p:cNvPicPr>
          <p:nvPr/>
        </p:nvPicPr>
        <p:blipFill>
          <a:blip r:embed="rId7"/>
          <a:stretch>
            <a:fillRect/>
          </a:stretch>
        </p:blipFill>
        <p:spPr>
          <a:xfrm>
            <a:off x="5431948" y="1538535"/>
            <a:ext cx="3600584" cy="1980321"/>
          </a:xfrm>
          <a:prstGeom prst="rect">
            <a:avLst/>
          </a:prstGeom>
        </p:spPr>
      </p:pic>
    </p:spTree>
    <p:extLst>
      <p:ext uri="{BB962C8B-B14F-4D97-AF65-F5344CB8AC3E}">
        <p14:creationId xmlns:p14="http://schemas.microsoft.com/office/powerpoint/2010/main" val="379818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112" y="0"/>
            <a:ext cx="8229600" cy="850106"/>
          </a:xfrm>
        </p:spPr>
        <p:txBody>
          <a:bodyPr/>
          <a:lstStyle/>
          <a:p>
            <a:r>
              <a:rPr kumimoji="1" lang="ja-JP" altLang="en-US" dirty="0"/>
              <a:t>クルマの負荷低減</a:t>
            </a:r>
          </a:p>
        </p:txBody>
      </p:sp>
      <p:sp>
        <p:nvSpPr>
          <p:cNvPr id="4" name="スライド番号プレースホルダー 3"/>
          <p:cNvSpPr>
            <a:spLocks noGrp="1"/>
          </p:cNvSpPr>
          <p:nvPr>
            <p:ph type="sldNum" sz="quarter" idx="12"/>
          </p:nvPr>
        </p:nvSpPr>
        <p:spPr/>
        <p:txBody>
          <a:bodyPr/>
          <a:lstStyle/>
          <a:p>
            <a:pPr>
              <a:defRPr/>
            </a:pPr>
            <a:fld id="{4B09E6CC-90C2-4800-B67A-B5824FEB443C}" type="slidenum">
              <a:rPr lang="en-US" smtClean="0"/>
              <a:pPr>
                <a:defRPr/>
              </a:pPr>
              <a:t>13</a:t>
            </a:fld>
            <a:endParaRPr lang="en-US"/>
          </a:p>
        </p:txBody>
      </p:sp>
      <p:sp>
        <p:nvSpPr>
          <p:cNvPr id="7" name="フローチャート: 和接合 6"/>
          <p:cNvSpPr/>
          <p:nvPr/>
        </p:nvSpPr>
        <p:spPr>
          <a:xfrm>
            <a:off x="3383280" y="4623115"/>
            <a:ext cx="2331720" cy="594360"/>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和接合 7"/>
          <p:cNvSpPr/>
          <p:nvPr/>
        </p:nvSpPr>
        <p:spPr>
          <a:xfrm>
            <a:off x="3351406" y="1791290"/>
            <a:ext cx="2331720" cy="594360"/>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a:stretch>
            <a:fillRect/>
          </a:stretch>
        </p:blipFill>
        <p:spPr>
          <a:xfrm>
            <a:off x="5800813" y="1532417"/>
            <a:ext cx="1216199" cy="1216199"/>
          </a:xfrm>
          <a:prstGeom prst="rect">
            <a:avLst/>
          </a:prstGeom>
        </p:spPr>
      </p:pic>
      <p:pic>
        <p:nvPicPr>
          <p:cNvPr id="10" name="図 9"/>
          <p:cNvPicPr>
            <a:picLocks noChangeAspect="1"/>
          </p:cNvPicPr>
          <p:nvPr/>
        </p:nvPicPr>
        <p:blipFill>
          <a:blip r:embed="rId2"/>
          <a:stretch>
            <a:fillRect/>
          </a:stretch>
        </p:blipFill>
        <p:spPr>
          <a:xfrm>
            <a:off x="5803726" y="4347807"/>
            <a:ext cx="1216199" cy="1216199"/>
          </a:xfrm>
          <a:prstGeom prst="rect">
            <a:avLst/>
          </a:prstGeom>
        </p:spPr>
      </p:pic>
      <p:pic>
        <p:nvPicPr>
          <p:cNvPr id="11" name="図 10"/>
          <p:cNvPicPr>
            <a:picLocks noChangeAspect="1"/>
          </p:cNvPicPr>
          <p:nvPr/>
        </p:nvPicPr>
        <p:blipFill>
          <a:blip r:embed="rId3">
            <a:duotone>
              <a:schemeClr val="accent3">
                <a:shade val="45000"/>
                <a:satMod val="135000"/>
              </a:schemeClr>
              <a:prstClr val="white"/>
            </a:duotone>
          </a:blip>
          <a:stretch>
            <a:fillRect/>
          </a:stretch>
        </p:blipFill>
        <p:spPr>
          <a:xfrm>
            <a:off x="291650" y="1535591"/>
            <a:ext cx="1700118" cy="1700118"/>
          </a:xfrm>
          <a:prstGeom prst="rect">
            <a:avLst/>
          </a:prstGeom>
        </p:spPr>
      </p:pic>
      <p:pic>
        <p:nvPicPr>
          <p:cNvPr id="13" name="図 12"/>
          <p:cNvPicPr>
            <a:picLocks noChangeAspect="1"/>
          </p:cNvPicPr>
          <p:nvPr/>
        </p:nvPicPr>
        <p:blipFill>
          <a:blip r:embed="rId3">
            <a:duotone>
              <a:schemeClr val="accent3">
                <a:shade val="45000"/>
                <a:satMod val="135000"/>
              </a:schemeClr>
              <a:prstClr val="white"/>
            </a:duotone>
          </a:blip>
          <a:stretch>
            <a:fillRect/>
          </a:stretch>
        </p:blipFill>
        <p:spPr>
          <a:xfrm>
            <a:off x="351854" y="4070236"/>
            <a:ext cx="1700118" cy="1700118"/>
          </a:xfrm>
          <a:prstGeom prst="rect">
            <a:avLst/>
          </a:prstGeom>
        </p:spPr>
      </p:pic>
      <p:pic>
        <p:nvPicPr>
          <p:cNvPr id="14" name="図 13"/>
          <p:cNvPicPr>
            <a:picLocks noChangeAspect="1"/>
          </p:cNvPicPr>
          <p:nvPr/>
        </p:nvPicPr>
        <p:blipFill>
          <a:blip r:embed="rId3">
            <a:duotone>
              <a:schemeClr val="accent3">
                <a:shade val="45000"/>
                <a:satMod val="135000"/>
              </a:schemeClr>
              <a:prstClr val="white"/>
            </a:duotone>
          </a:blip>
          <a:stretch>
            <a:fillRect/>
          </a:stretch>
        </p:blipFill>
        <p:spPr>
          <a:xfrm>
            <a:off x="7091004" y="1528382"/>
            <a:ext cx="1700118" cy="1700118"/>
          </a:xfrm>
          <a:prstGeom prst="rect">
            <a:avLst/>
          </a:prstGeom>
        </p:spPr>
      </p:pic>
      <p:pic>
        <p:nvPicPr>
          <p:cNvPr id="15" name="図 14"/>
          <p:cNvPicPr>
            <a:picLocks noChangeAspect="1"/>
          </p:cNvPicPr>
          <p:nvPr/>
        </p:nvPicPr>
        <p:blipFill>
          <a:blip r:embed="rId3">
            <a:duotone>
              <a:schemeClr val="accent3">
                <a:shade val="45000"/>
                <a:satMod val="135000"/>
              </a:schemeClr>
              <a:prstClr val="white"/>
            </a:duotone>
          </a:blip>
          <a:stretch>
            <a:fillRect/>
          </a:stretch>
        </p:blipFill>
        <p:spPr>
          <a:xfrm>
            <a:off x="7236666" y="4094620"/>
            <a:ext cx="1700118" cy="1700118"/>
          </a:xfrm>
          <a:prstGeom prst="rect">
            <a:avLst/>
          </a:prstGeom>
        </p:spPr>
      </p:pic>
      <p:sp>
        <p:nvSpPr>
          <p:cNvPr id="17" name="テキスト ボックス 16"/>
          <p:cNvSpPr txBox="1"/>
          <p:nvPr/>
        </p:nvSpPr>
        <p:spPr>
          <a:xfrm>
            <a:off x="5989741" y="1355989"/>
            <a:ext cx="542136" cy="461665"/>
          </a:xfrm>
          <a:prstGeom prst="rect">
            <a:avLst/>
          </a:prstGeom>
          <a:noFill/>
        </p:spPr>
        <p:txBody>
          <a:bodyPr wrap="none" rtlCol="0">
            <a:spAutoFit/>
          </a:bodyPr>
          <a:lstStyle/>
          <a:p>
            <a:r>
              <a:rPr kumimoji="1" lang="en-US" altLang="ja-JP" sz="2400" b="1" dirty="0"/>
              <a:t>DC</a:t>
            </a:r>
            <a:endParaRPr kumimoji="1" lang="ja-JP" altLang="en-US" sz="2400" b="1" dirty="0"/>
          </a:p>
        </p:txBody>
      </p:sp>
      <p:pic>
        <p:nvPicPr>
          <p:cNvPr id="18" name="図 17"/>
          <p:cNvPicPr>
            <a:picLocks noChangeAspect="1"/>
          </p:cNvPicPr>
          <p:nvPr/>
        </p:nvPicPr>
        <p:blipFill>
          <a:blip r:embed="rId4"/>
          <a:stretch>
            <a:fillRect/>
          </a:stretch>
        </p:blipFill>
        <p:spPr>
          <a:xfrm flipH="1">
            <a:off x="2154268" y="1866246"/>
            <a:ext cx="1213772" cy="1136236"/>
          </a:xfrm>
          <a:prstGeom prst="rect">
            <a:avLst/>
          </a:prstGeom>
        </p:spPr>
      </p:pic>
      <p:sp>
        <p:nvSpPr>
          <p:cNvPr id="16" name="テキスト ボックス 15"/>
          <p:cNvSpPr txBox="1"/>
          <p:nvPr/>
        </p:nvSpPr>
        <p:spPr>
          <a:xfrm>
            <a:off x="2562923" y="1528382"/>
            <a:ext cx="618499" cy="461665"/>
          </a:xfrm>
          <a:prstGeom prst="rect">
            <a:avLst/>
          </a:prstGeom>
          <a:noFill/>
        </p:spPr>
        <p:txBody>
          <a:bodyPr wrap="square" rtlCol="0">
            <a:spAutoFit/>
          </a:bodyPr>
          <a:lstStyle/>
          <a:p>
            <a:r>
              <a:rPr kumimoji="1" lang="en-US" altLang="ja-JP" sz="2400" b="1" dirty="0"/>
              <a:t>AC</a:t>
            </a:r>
            <a:endParaRPr kumimoji="1" lang="ja-JP" altLang="en-US" sz="2400" b="1" dirty="0"/>
          </a:p>
        </p:txBody>
      </p:sp>
      <p:cxnSp>
        <p:nvCxnSpPr>
          <p:cNvPr id="20" name="直線コネクタ 19"/>
          <p:cNvCxnSpPr/>
          <p:nvPr/>
        </p:nvCxnSpPr>
        <p:spPr>
          <a:xfrm>
            <a:off x="3054096" y="2099418"/>
            <a:ext cx="309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676400" y="2083524"/>
            <a:ext cx="309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1014984" y="2292632"/>
            <a:ext cx="891320" cy="249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AC/DC</a:t>
            </a:r>
            <a:endParaRPr kumimoji="1" lang="ja-JP" altLang="en-US" dirty="0"/>
          </a:p>
        </p:txBody>
      </p:sp>
      <p:sp>
        <p:nvSpPr>
          <p:cNvPr id="23" name="角丸四角形 22"/>
          <p:cNvSpPr/>
          <p:nvPr/>
        </p:nvSpPr>
        <p:spPr>
          <a:xfrm>
            <a:off x="5815149" y="2369944"/>
            <a:ext cx="891320" cy="249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AC/DC</a:t>
            </a:r>
            <a:endParaRPr kumimoji="1" lang="ja-JP" altLang="en-US" dirty="0"/>
          </a:p>
        </p:txBody>
      </p:sp>
      <p:sp>
        <p:nvSpPr>
          <p:cNvPr id="24" name="テキスト ボックス 23"/>
          <p:cNvSpPr txBox="1"/>
          <p:nvPr/>
        </p:nvSpPr>
        <p:spPr>
          <a:xfrm>
            <a:off x="6539284" y="3112778"/>
            <a:ext cx="1029449" cy="461665"/>
          </a:xfrm>
          <a:prstGeom prst="rect">
            <a:avLst/>
          </a:prstGeom>
          <a:noFill/>
        </p:spPr>
        <p:txBody>
          <a:bodyPr wrap="none" rtlCol="0">
            <a:spAutoFit/>
          </a:bodyPr>
          <a:lstStyle/>
          <a:p>
            <a:r>
              <a:rPr kumimoji="1" lang="en-US" altLang="ja-JP" sz="2400" b="1" dirty="0"/>
              <a:t>1 : 1</a:t>
            </a:r>
            <a:r>
              <a:rPr lang="en-US" altLang="ja-JP" sz="2400" b="1" dirty="0"/>
              <a:t>00</a:t>
            </a:r>
            <a:endParaRPr kumimoji="1" lang="en-US" altLang="ja-JP" sz="2400" b="1" dirty="0"/>
          </a:p>
        </p:txBody>
      </p:sp>
      <p:sp>
        <p:nvSpPr>
          <p:cNvPr id="25" name="テキスト ボックス 24"/>
          <p:cNvSpPr txBox="1"/>
          <p:nvPr/>
        </p:nvSpPr>
        <p:spPr>
          <a:xfrm>
            <a:off x="1709211" y="3067027"/>
            <a:ext cx="718466" cy="461665"/>
          </a:xfrm>
          <a:prstGeom prst="rect">
            <a:avLst/>
          </a:prstGeom>
          <a:noFill/>
        </p:spPr>
        <p:txBody>
          <a:bodyPr wrap="none" rtlCol="0">
            <a:spAutoFit/>
          </a:bodyPr>
          <a:lstStyle/>
          <a:p>
            <a:r>
              <a:rPr kumimoji="1" lang="en-US" altLang="ja-JP" sz="2400" b="1" dirty="0"/>
              <a:t>1 : 1</a:t>
            </a:r>
          </a:p>
        </p:txBody>
      </p:sp>
      <p:sp>
        <p:nvSpPr>
          <p:cNvPr id="26" name="テキスト ボックス 25"/>
          <p:cNvSpPr txBox="1"/>
          <p:nvPr/>
        </p:nvSpPr>
        <p:spPr>
          <a:xfrm>
            <a:off x="3960863" y="1329625"/>
            <a:ext cx="1112805" cy="461665"/>
          </a:xfrm>
          <a:prstGeom prst="rect">
            <a:avLst/>
          </a:prstGeom>
          <a:noFill/>
        </p:spPr>
        <p:txBody>
          <a:bodyPr wrap="none" rtlCol="0">
            <a:spAutoFit/>
          </a:bodyPr>
          <a:lstStyle/>
          <a:p>
            <a:r>
              <a:rPr lang="ja-JP" altLang="en-US" sz="2400" b="1" dirty="0"/>
              <a:t>電力網</a:t>
            </a:r>
            <a:endParaRPr kumimoji="1" lang="en-US" altLang="ja-JP" sz="2400" b="1" dirty="0"/>
          </a:p>
        </p:txBody>
      </p:sp>
      <p:sp>
        <p:nvSpPr>
          <p:cNvPr id="27" name="テキスト ボックス 26"/>
          <p:cNvSpPr txBox="1"/>
          <p:nvPr/>
        </p:nvSpPr>
        <p:spPr>
          <a:xfrm>
            <a:off x="3710228" y="4161450"/>
            <a:ext cx="1813317" cy="461665"/>
          </a:xfrm>
          <a:prstGeom prst="rect">
            <a:avLst/>
          </a:prstGeom>
          <a:noFill/>
        </p:spPr>
        <p:txBody>
          <a:bodyPr wrap="none" rtlCol="0">
            <a:spAutoFit/>
          </a:bodyPr>
          <a:lstStyle/>
          <a:p>
            <a:r>
              <a:rPr lang="ja-JP" altLang="en-US" sz="2400" b="1"/>
              <a:t>情報クラウド</a:t>
            </a:r>
            <a:endParaRPr kumimoji="1" lang="en-US" altLang="ja-JP" sz="2400" b="1" dirty="0"/>
          </a:p>
        </p:txBody>
      </p:sp>
      <p:sp>
        <p:nvSpPr>
          <p:cNvPr id="28" name="角丸四角形 27"/>
          <p:cNvSpPr/>
          <p:nvPr/>
        </p:nvSpPr>
        <p:spPr>
          <a:xfrm>
            <a:off x="1083671" y="4819872"/>
            <a:ext cx="891320" cy="2494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CAN</a:t>
            </a:r>
            <a:r>
              <a:rPr kumimoji="1" lang="ja-JP" altLang="en-US" dirty="0"/>
              <a:t>化</a:t>
            </a:r>
          </a:p>
        </p:txBody>
      </p:sp>
      <p:pic>
        <p:nvPicPr>
          <p:cNvPr id="29" name="図 28"/>
          <p:cNvPicPr>
            <a:picLocks noChangeAspect="1"/>
          </p:cNvPicPr>
          <p:nvPr/>
        </p:nvPicPr>
        <p:blipFill>
          <a:blip r:embed="rId2"/>
          <a:stretch>
            <a:fillRect/>
          </a:stretch>
        </p:blipFill>
        <p:spPr>
          <a:xfrm flipH="1">
            <a:off x="2039453" y="4337418"/>
            <a:ext cx="1334709" cy="1216199"/>
          </a:xfrm>
          <a:prstGeom prst="rect">
            <a:avLst/>
          </a:prstGeom>
        </p:spPr>
      </p:pic>
      <p:sp>
        <p:nvSpPr>
          <p:cNvPr id="30" name="テキスト ボックス 29"/>
          <p:cNvSpPr txBox="1"/>
          <p:nvPr/>
        </p:nvSpPr>
        <p:spPr>
          <a:xfrm>
            <a:off x="2586504" y="4051187"/>
            <a:ext cx="796776" cy="461665"/>
          </a:xfrm>
          <a:prstGeom prst="rect">
            <a:avLst/>
          </a:prstGeom>
          <a:noFill/>
        </p:spPr>
        <p:txBody>
          <a:bodyPr wrap="square" rtlCol="0">
            <a:spAutoFit/>
          </a:bodyPr>
          <a:lstStyle/>
          <a:p>
            <a:r>
              <a:rPr kumimoji="1" lang="en-US" altLang="ja-JP" sz="2400" b="1"/>
              <a:t>CCS</a:t>
            </a:r>
            <a:endParaRPr kumimoji="1" lang="ja-JP" altLang="en-US" sz="2400" b="1" dirty="0"/>
          </a:p>
        </p:txBody>
      </p:sp>
      <p:sp>
        <p:nvSpPr>
          <p:cNvPr id="31" name="テキスト ボックス 30"/>
          <p:cNvSpPr txBox="1"/>
          <p:nvPr/>
        </p:nvSpPr>
        <p:spPr>
          <a:xfrm>
            <a:off x="5674200" y="4080326"/>
            <a:ext cx="1567848" cy="461665"/>
          </a:xfrm>
          <a:prstGeom prst="rect">
            <a:avLst/>
          </a:prstGeom>
          <a:noFill/>
        </p:spPr>
        <p:txBody>
          <a:bodyPr wrap="square" rtlCol="0">
            <a:spAutoFit/>
          </a:bodyPr>
          <a:lstStyle/>
          <a:p>
            <a:r>
              <a:rPr kumimoji="1" lang="en-US" altLang="ja-JP" sz="2400" b="1"/>
              <a:t>CHAdeMO</a:t>
            </a:r>
            <a:endParaRPr kumimoji="1" lang="ja-JP" altLang="en-US" sz="2400" b="1" dirty="0"/>
          </a:p>
        </p:txBody>
      </p:sp>
      <p:sp>
        <p:nvSpPr>
          <p:cNvPr id="32" name="角丸四角形 31"/>
          <p:cNvSpPr/>
          <p:nvPr/>
        </p:nvSpPr>
        <p:spPr>
          <a:xfrm>
            <a:off x="5831336" y="5199187"/>
            <a:ext cx="891320" cy="2494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CAN</a:t>
            </a:r>
            <a:r>
              <a:rPr kumimoji="1" lang="ja-JP" altLang="en-US" dirty="0"/>
              <a:t>化</a:t>
            </a:r>
          </a:p>
        </p:txBody>
      </p:sp>
      <p:cxnSp>
        <p:nvCxnSpPr>
          <p:cNvPr id="33" name="直線コネクタ 32"/>
          <p:cNvCxnSpPr/>
          <p:nvPr/>
        </p:nvCxnSpPr>
        <p:spPr>
          <a:xfrm>
            <a:off x="3073408" y="4910390"/>
            <a:ext cx="30987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715000" y="4916344"/>
            <a:ext cx="30987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35" name="図 34"/>
          <p:cNvPicPr>
            <a:picLocks noChangeAspect="1"/>
          </p:cNvPicPr>
          <p:nvPr/>
        </p:nvPicPr>
        <p:blipFill>
          <a:blip r:embed="rId5"/>
          <a:stretch>
            <a:fillRect/>
          </a:stretch>
        </p:blipFill>
        <p:spPr>
          <a:xfrm>
            <a:off x="6812779" y="5480877"/>
            <a:ext cx="755954" cy="503053"/>
          </a:xfrm>
          <a:prstGeom prst="rect">
            <a:avLst/>
          </a:prstGeom>
        </p:spPr>
      </p:pic>
    </p:spTree>
    <p:extLst>
      <p:ext uri="{BB962C8B-B14F-4D97-AF65-F5344CB8AC3E}">
        <p14:creationId xmlns:p14="http://schemas.microsoft.com/office/powerpoint/2010/main" val="24087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751715" y="1147791"/>
          <a:ext cx="8145234" cy="5400506"/>
        </p:xfrm>
        <a:graphic>
          <a:graphicData uri="http://schemas.openxmlformats.org/drawingml/2006/table">
            <a:tbl>
              <a:tblPr firstRow="1" bandRow="1">
                <a:tableStyleId>{5C22544A-7EE6-4342-B048-85BDC9FD1C3A}</a:tableStyleId>
              </a:tblPr>
              <a:tblGrid>
                <a:gridCol w="1357539">
                  <a:extLst>
                    <a:ext uri="{9D8B030D-6E8A-4147-A177-3AD203B41FA5}">
                      <a16:colId xmlns:a16="http://schemas.microsoft.com/office/drawing/2014/main" val="20000"/>
                    </a:ext>
                  </a:extLst>
                </a:gridCol>
                <a:gridCol w="1391798">
                  <a:extLst>
                    <a:ext uri="{9D8B030D-6E8A-4147-A177-3AD203B41FA5}">
                      <a16:colId xmlns:a16="http://schemas.microsoft.com/office/drawing/2014/main" val="20001"/>
                    </a:ext>
                  </a:extLst>
                </a:gridCol>
                <a:gridCol w="1342829">
                  <a:extLst>
                    <a:ext uri="{9D8B030D-6E8A-4147-A177-3AD203B41FA5}">
                      <a16:colId xmlns:a16="http://schemas.microsoft.com/office/drawing/2014/main" val="20002"/>
                    </a:ext>
                  </a:extLst>
                </a:gridCol>
                <a:gridCol w="1368400">
                  <a:extLst>
                    <a:ext uri="{9D8B030D-6E8A-4147-A177-3AD203B41FA5}">
                      <a16:colId xmlns:a16="http://schemas.microsoft.com/office/drawing/2014/main" val="20003"/>
                    </a:ext>
                  </a:extLst>
                </a:gridCol>
                <a:gridCol w="1368400">
                  <a:extLst>
                    <a:ext uri="{9D8B030D-6E8A-4147-A177-3AD203B41FA5}">
                      <a16:colId xmlns:a16="http://schemas.microsoft.com/office/drawing/2014/main" val="20004"/>
                    </a:ext>
                  </a:extLst>
                </a:gridCol>
                <a:gridCol w="1316268">
                  <a:extLst>
                    <a:ext uri="{9D8B030D-6E8A-4147-A177-3AD203B41FA5}">
                      <a16:colId xmlns:a16="http://schemas.microsoft.com/office/drawing/2014/main" val="20005"/>
                    </a:ext>
                  </a:extLst>
                </a:gridCol>
              </a:tblGrid>
              <a:tr h="1028699">
                <a:tc>
                  <a:txBody>
                    <a:bodyPr/>
                    <a:lstStyle/>
                    <a:p>
                      <a:r>
                        <a:rPr lang="en-US" dirty="0">
                          <a:latin typeface="Calibri" panose="020F0502020204030204" pitchFamily="34" charset="0"/>
                        </a:rPr>
                        <a:t>Spec.</a:t>
                      </a:r>
                    </a:p>
                  </a:txBody>
                  <a:tcPr/>
                </a:tc>
                <a:tc>
                  <a:txBody>
                    <a:bodyPr/>
                    <a:lstStyle/>
                    <a:p>
                      <a:pPr algn="ctr"/>
                      <a:r>
                        <a:rPr lang="en-US" altLang="ja-JP" dirty="0">
                          <a:latin typeface="Calibri" panose="020F0502020204030204" pitchFamily="34" charset="0"/>
                        </a:rPr>
                        <a:t>ChaoJi</a:t>
                      </a:r>
                      <a:endParaRPr lang="en-US" dirty="0">
                        <a:latin typeface="Calibri" panose="020F0502020204030204" pitchFamily="34" charset="0"/>
                      </a:endParaRPr>
                    </a:p>
                  </a:txBody>
                  <a:tcPr/>
                </a:tc>
                <a:tc>
                  <a:txBody>
                    <a:bodyPr/>
                    <a:lstStyle/>
                    <a:p>
                      <a:pPr algn="ctr"/>
                      <a:r>
                        <a:rPr lang="en-US" dirty="0">
                          <a:latin typeface="Calibri" panose="020F0502020204030204" pitchFamily="34" charset="0"/>
                        </a:rPr>
                        <a:t>GB/T </a:t>
                      </a:r>
                    </a:p>
                  </a:txBody>
                  <a:tcPr/>
                </a:tc>
                <a:tc>
                  <a:txBody>
                    <a:bodyPr/>
                    <a:lstStyle/>
                    <a:p>
                      <a:pPr algn="ctr"/>
                      <a:r>
                        <a:rPr lang="en-US" dirty="0" err="1">
                          <a:latin typeface="Calibri" panose="020F0502020204030204" pitchFamily="34" charset="0"/>
                        </a:rPr>
                        <a:t>CHAdeMO</a:t>
                      </a:r>
                      <a:endParaRPr lang="en-US" dirty="0">
                        <a:latin typeface="Calibri" panose="020F0502020204030204" pitchFamily="34" charset="0"/>
                      </a:endParaRPr>
                    </a:p>
                  </a:txBody>
                  <a:tcPr/>
                </a:tc>
                <a:tc>
                  <a:txBody>
                    <a:bodyPr/>
                    <a:lstStyle/>
                    <a:p>
                      <a:pPr algn="ctr"/>
                      <a:r>
                        <a:rPr lang="en-US" dirty="0">
                          <a:latin typeface="Calibri" panose="020F0502020204030204" pitchFamily="34" charset="0"/>
                        </a:rPr>
                        <a:t>CCS</a:t>
                      </a:r>
                    </a:p>
                  </a:txBody>
                  <a:tcPr/>
                </a:tc>
                <a:tc>
                  <a:txBody>
                    <a:bodyPr/>
                    <a:lstStyle/>
                    <a:p>
                      <a:pPr algn="ctr"/>
                      <a:r>
                        <a:rPr lang="en-US" dirty="0">
                          <a:latin typeface="Calibri" panose="020F0502020204030204" pitchFamily="34" charset="0"/>
                        </a:rPr>
                        <a:t>Tesla</a:t>
                      </a:r>
                    </a:p>
                  </a:txBody>
                  <a:tcPr/>
                </a:tc>
                <a:extLst>
                  <a:ext uri="{0D108BD9-81ED-4DB2-BD59-A6C34878D82A}">
                    <a16:rowId xmlns:a16="http://schemas.microsoft.com/office/drawing/2014/main" val="10000"/>
                  </a:ext>
                </a:extLst>
              </a:tr>
              <a:tr h="582320">
                <a:tc>
                  <a:txBody>
                    <a:bodyPr/>
                    <a:lstStyle/>
                    <a:p>
                      <a:r>
                        <a:rPr lang="en-US" sz="1400" b="1" dirty="0">
                          <a:latin typeface="Calibri" panose="020F0502020204030204" pitchFamily="34" charset="0"/>
                        </a:rPr>
                        <a:t>Max.</a:t>
                      </a:r>
                      <a:r>
                        <a:rPr lang="en-US" sz="1400" b="1" baseline="0" dirty="0">
                          <a:latin typeface="Calibri" panose="020F0502020204030204" pitchFamily="34" charset="0"/>
                        </a:rPr>
                        <a:t> power</a:t>
                      </a:r>
                      <a:endParaRPr lang="en-US" sz="1400" b="1" dirty="0">
                        <a:latin typeface="Calibri" panose="020F0502020204030204" pitchFamily="34" charset="0"/>
                      </a:endParaRPr>
                    </a:p>
                  </a:txBody>
                  <a:tcPr/>
                </a:tc>
                <a:tc>
                  <a:txBody>
                    <a:bodyPr/>
                    <a:lstStyle/>
                    <a:p>
                      <a:r>
                        <a:rPr lang="en-US" sz="1600" dirty="0">
                          <a:solidFill>
                            <a:srgbClr val="FF0000"/>
                          </a:solidFill>
                          <a:latin typeface="Calibri" panose="020F0502020204030204" pitchFamily="34" charset="0"/>
                        </a:rPr>
                        <a:t>1500V</a:t>
                      </a:r>
                      <a:r>
                        <a:rPr lang="en-US" sz="1600" baseline="0" dirty="0">
                          <a:latin typeface="Calibri" panose="020F0502020204030204" pitchFamily="34" charset="0"/>
                        </a:rPr>
                        <a:t> x </a:t>
                      </a:r>
                      <a:r>
                        <a:rPr lang="en-US" sz="1600" baseline="0" dirty="0">
                          <a:solidFill>
                            <a:srgbClr val="FF0000"/>
                          </a:solidFill>
                          <a:latin typeface="Calibri" panose="020F0502020204030204" pitchFamily="34" charset="0"/>
                        </a:rPr>
                        <a:t>600A </a:t>
                      </a:r>
                      <a:r>
                        <a:rPr lang="en-US" sz="1600" baseline="0" dirty="0">
                          <a:latin typeface="Calibri" panose="020F0502020204030204" pitchFamily="34" charset="0"/>
                        </a:rPr>
                        <a:t>= </a:t>
                      </a:r>
                      <a:r>
                        <a:rPr lang="en-US" sz="1600" baseline="0" dirty="0">
                          <a:solidFill>
                            <a:srgbClr val="FF0000"/>
                          </a:solidFill>
                          <a:latin typeface="Calibri" panose="020F0502020204030204" pitchFamily="34" charset="0"/>
                        </a:rPr>
                        <a:t>900kW</a:t>
                      </a:r>
                      <a:endParaRPr lang="en-US" sz="1600" dirty="0">
                        <a:solidFill>
                          <a:srgbClr val="FF0000"/>
                        </a:solidFill>
                        <a:latin typeface="Calibri" panose="020F0502020204030204" pitchFamily="34" charset="0"/>
                      </a:endParaRPr>
                    </a:p>
                  </a:txBody>
                  <a:tcPr/>
                </a:tc>
                <a:tc>
                  <a:txBody>
                    <a:bodyPr/>
                    <a:lstStyle/>
                    <a:p>
                      <a:r>
                        <a:rPr lang="en-US" sz="1600" dirty="0">
                          <a:latin typeface="Calibri" panose="020F0502020204030204" pitchFamily="34" charset="0"/>
                        </a:rPr>
                        <a:t>950V x 250A</a:t>
                      </a:r>
                    </a:p>
                    <a:p>
                      <a:r>
                        <a:rPr lang="en-US" sz="1600" dirty="0">
                          <a:latin typeface="Calibri" panose="020F0502020204030204" pitchFamily="34" charset="0"/>
                        </a:rPr>
                        <a:t>= 237.5kW</a:t>
                      </a:r>
                    </a:p>
                  </a:txBody>
                  <a:tcPr/>
                </a:tc>
                <a:tc>
                  <a:txBody>
                    <a:bodyPr/>
                    <a:lstStyle/>
                    <a:p>
                      <a:r>
                        <a:rPr lang="en-US" sz="1600" dirty="0">
                          <a:latin typeface="Calibri" panose="020F0502020204030204" pitchFamily="34" charset="0"/>
                        </a:rPr>
                        <a:t>1000V x 400A = 400kW</a:t>
                      </a:r>
                    </a:p>
                  </a:txBody>
                  <a:tcPr/>
                </a:tc>
                <a:tc>
                  <a:txBody>
                    <a:bodyPr/>
                    <a:lstStyle/>
                    <a:p>
                      <a:r>
                        <a:rPr lang="en-US" sz="1600" dirty="0">
                          <a:latin typeface="Calibri" panose="020F0502020204030204" pitchFamily="34" charset="0"/>
                        </a:rPr>
                        <a:t>1000V x</a:t>
                      </a:r>
                      <a:r>
                        <a:rPr lang="en-US" sz="1600" baseline="0" dirty="0">
                          <a:latin typeface="Calibri" panose="020F0502020204030204" pitchFamily="34" charset="0"/>
                        </a:rPr>
                        <a:t> 400A = 400kW</a:t>
                      </a:r>
                      <a:endParaRPr lang="en-US" sz="1600" dirty="0">
                        <a:latin typeface="Calibri" panose="020F0502020204030204" pitchFamily="34" charset="0"/>
                      </a:endParaRPr>
                    </a:p>
                  </a:txBody>
                  <a:tcPr/>
                </a:tc>
                <a:tc>
                  <a:txBody>
                    <a:bodyPr/>
                    <a:lstStyle/>
                    <a:p>
                      <a:r>
                        <a:rPr lang="en-US" sz="1600" dirty="0">
                          <a:latin typeface="Calibri" panose="020F0502020204030204" pitchFamily="34" charset="0"/>
                        </a:rPr>
                        <a:t>410V x 330A</a:t>
                      </a:r>
                    </a:p>
                    <a:p>
                      <a:r>
                        <a:rPr lang="en-US" sz="1600" dirty="0">
                          <a:latin typeface="Calibri" panose="020F0502020204030204" pitchFamily="34" charset="0"/>
                        </a:rPr>
                        <a:t>= 135kW</a:t>
                      </a:r>
                    </a:p>
                  </a:txBody>
                  <a:tcPr/>
                </a:tc>
                <a:extLst>
                  <a:ext uri="{0D108BD9-81ED-4DB2-BD59-A6C34878D82A}">
                    <a16:rowId xmlns:a16="http://schemas.microsoft.com/office/drawing/2014/main" val="10001"/>
                  </a:ext>
                </a:extLst>
              </a:tr>
              <a:tr h="511366">
                <a:tc>
                  <a:txBody>
                    <a:bodyPr/>
                    <a:lstStyle/>
                    <a:p>
                      <a:r>
                        <a:rPr lang="en-US" sz="1400" b="1" dirty="0">
                          <a:latin typeface="Calibri" panose="020F0502020204030204" pitchFamily="34" charset="0"/>
                        </a:rPr>
                        <a:t>Number of control</a:t>
                      </a:r>
                      <a:r>
                        <a:rPr lang="en-US" sz="1400" b="1" baseline="0" dirty="0">
                          <a:latin typeface="Calibri" panose="020F0502020204030204" pitchFamily="34" charset="0"/>
                        </a:rPr>
                        <a:t> pilots</a:t>
                      </a:r>
                      <a:endParaRPr lang="en-US" sz="1400" b="1" dirty="0">
                        <a:latin typeface="Calibri" panose="020F0502020204030204" pitchFamily="34" charset="0"/>
                      </a:endParaRPr>
                    </a:p>
                  </a:txBody>
                  <a:tcPr/>
                </a:tc>
                <a:tc>
                  <a:txBody>
                    <a:bodyPr/>
                    <a:lstStyle/>
                    <a:p>
                      <a:r>
                        <a:rPr lang="en-US" sz="1600" dirty="0">
                          <a:latin typeface="Calibri" panose="020F0502020204030204" pitchFamily="34" charset="0"/>
                        </a:rPr>
                        <a:t>2</a:t>
                      </a:r>
                    </a:p>
                  </a:txBody>
                  <a:tcPr/>
                </a:tc>
                <a:tc>
                  <a:txBody>
                    <a:bodyPr/>
                    <a:lstStyle/>
                    <a:p>
                      <a:r>
                        <a:rPr lang="en-US" sz="1600" dirty="0">
                          <a:latin typeface="Calibri" panose="020F0502020204030204" pitchFamily="34" charset="0"/>
                        </a:rPr>
                        <a:t>0</a:t>
                      </a:r>
                    </a:p>
                  </a:txBody>
                  <a:tcPr/>
                </a:tc>
                <a:tc>
                  <a:txBody>
                    <a:bodyPr/>
                    <a:lstStyle/>
                    <a:p>
                      <a:r>
                        <a:rPr lang="en-US" sz="1600" dirty="0">
                          <a:solidFill>
                            <a:srgbClr val="FF0000"/>
                          </a:solidFill>
                          <a:latin typeface="Calibri" panose="020F0502020204030204" pitchFamily="34" charset="0"/>
                        </a:rPr>
                        <a:t>3 (2+1)</a:t>
                      </a:r>
                    </a:p>
                  </a:txBody>
                  <a:tcPr/>
                </a:tc>
                <a:tc>
                  <a:txBody>
                    <a:bodyPr/>
                    <a:lstStyle/>
                    <a:p>
                      <a:r>
                        <a:rPr lang="en-US" sz="1600" dirty="0">
                          <a:latin typeface="Calibri" panose="020F0502020204030204" pitchFamily="34" charset="0"/>
                        </a:rPr>
                        <a:t>1</a:t>
                      </a:r>
                    </a:p>
                  </a:txBody>
                  <a:tcPr/>
                </a:tc>
                <a:tc>
                  <a:txBody>
                    <a:bodyPr/>
                    <a:lstStyle/>
                    <a:p>
                      <a:r>
                        <a:rPr lang="en-US" sz="1600" dirty="0">
                          <a:latin typeface="Calibri" panose="020F0502020204030204" pitchFamily="34" charset="0"/>
                        </a:rPr>
                        <a:t>1</a:t>
                      </a:r>
                    </a:p>
                  </a:txBody>
                  <a:tcPr/>
                </a:tc>
                <a:extLst>
                  <a:ext uri="{0D108BD9-81ED-4DB2-BD59-A6C34878D82A}">
                    <a16:rowId xmlns:a16="http://schemas.microsoft.com/office/drawing/2014/main" val="10002"/>
                  </a:ext>
                </a:extLst>
              </a:tr>
              <a:tr h="347320">
                <a:tc>
                  <a:txBody>
                    <a:bodyPr/>
                    <a:lstStyle/>
                    <a:p>
                      <a:r>
                        <a:rPr lang="en-US" sz="1400" b="1" dirty="0">
                          <a:latin typeface="Calibri" panose="020F0502020204030204" pitchFamily="34" charset="0"/>
                        </a:rPr>
                        <a:t>Communication</a:t>
                      </a:r>
                    </a:p>
                  </a:txBody>
                  <a:tcPr/>
                </a:tc>
                <a:tc>
                  <a:txBody>
                    <a:bodyPr/>
                    <a:lstStyle/>
                    <a:p>
                      <a:r>
                        <a:rPr lang="en-US" sz="1600" dirty="0">
                          <a:solidFill>
                            <a:srgbClr val="FF0000"/>
                          </a:solidFill>
                          <a:latin typeface="Calibri" panose="020F0502020204030204" pitchFamily="34" charset="0"/>
                        </a:rPr>
                        <a:t>CAN </a:t>
                      </a:r>
                      <a:r>
                        <a:rPr lang="en-US" sz="1100" dirty="0">
                          <a:solidFill>
                            <a:srgbClr val="FF0000"/>
                          </a:solidFill>
                          <a:latin typeface="Calibri" panose="020F0502020204030204" pitchFamily="34" charset="0"/>
                        </a:rPr>
                        <a:t>(SAE J1939)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latin typeface="Calibri" panose="020F0502020204030204" pitchFamily="34" charset="0"/>
                        </a:rPr>
                        <a:t>CAN </a:t>
                      </a:r>
                      <a:r>
                        <a:rPr lang="en-US" altLang="ja-JP" sz="1100" dirty="0">
                          <a:solidFill>
                            <a:srgbClr val="FF0000"/>
                          </a:solidFill>
                          <a:latin typeface="Calibri" panose="020F0502020204030204" pitchFamily="34" charset="0"/>
                        </a:rPr>
                        <a:t>(SAE J1939)</a:t>
                      </a:r>
                      <a:endParaRPr lang="en-US" altLang="ja-JP" sz="1600" dirty="0">
                        <a:solidFill>
                          <a:srgbClr val="FF0000"/>
                        </a:solidFill>
                        <a:latin typeface="Calibri" panose="020F0502020204030204" pitchFamily="34" charset="0"/>
                      </a:endParaRPr>
                    </a:p>
                  </a:txBody>
                  <a:tcPr/>
                </a:tc>
                <a:tc>
                  <a:txBody>
                    <a:bodyPr/>
                    <a:lstStyle/>
                    <a:p>
                      <a:r>
                        <a:rPr lang="en-US" sz="1600" dirty="0">
                          <a:solidFill>
                            <a:srgbClr val="FF0000"/>
                          </a:solidFill>
                          <a:latin typeface="Calibri" panose="020F0502020204030204" pitchFamily="34" charset="0"/>
                        </a:rPr>
                        <a:t>CAN </a:t>
                      </a:r>
                      <a:r>
                        <a:rPr lang="en-US" sz="1100" dirty="0">
                          <a:solidFill>
                            <a:srgbClr val="FF0000"/>
                          </a:solidFill>
                          <a:latin typeface="Calibri" panose="020F0502020204030204" pitchFamily="34" charset="0"/>
                        </a:rPr>
                        <a:t>(ISO 11898)</a:t>
                      </a:r>
                    </a:p>
                  </a:txBody>
                  <a:tcPr/>
                </a:tc>
                <a:tc>
                  <a:txBody>
                    <a:bodyPr/>
                    <a:lstStyle/>
                    <a:p>
                      <a:r>
                        <a:rPr lang="en-US" sz="1600" dirty="0">
                          <a:latin typeface="Calibri" panose="020F0502020204030204" pitchFamily="34" charset="0"/>
                        </a:rPr>
                        <a:t>PLC </a:t>
                      </a:r>
                      <a:r>
                        <a:rPr lang="en-US" sz="1100" dirty="0">
                          <a:latin typeface="Calibri" panose="020F0502020204030204" pitchFamily="34" charset="0"/>
                        </a:rPr>
                        <a:t>(ISO 15118)</a:t>
                      </a:r>
                      <a:endParaRPr lang="en-US" sz="1600" dirty="0">
                        <a:latin typeface="Calibri" panose="020F0502020204030204" pitchFamily="34" charset="0"/>
                      </a:endParaRPr>
                    </a:p>
                  </a:txBody>
                  <a:tcPr/>
                </a:tc>
                <a:tc>
                  <a:txBody>
                    <a:bodyPr/>
                    <a:lstStyle/>
                    <a:p>
                      <a:r>
                        <a:rPr lang="en-US" sz="1600" dirty="0">
                          <a:solidFill>
                            <a:srgbClr val="FF0000"/>
                          </a:solidFill>
                          <a:latin typeface="Calibri" panose="020F0502020204030204" pitchFamily="34" charset="0"/>
                        </a:rPr>
                        <a:t>CAN </a:t>
                      </a:r>
                      <a:r>
                        <a:rPr lang="en-US" sz="1100" dirty="0">
                          <a:solidFill>
                            <a:srgbClr val="FF0000"/>
                          </a:solidFill>
                          <a:latin typeface="Calibri" panose="020F0502020204030204" pitchFamily="34" charset="0"/>
                        </a:rPr>
                        <a:t>(SAE J2411) </a:t>
                      </a:r>
                    </a:p>
                  </a:txBody>
                  <a:tcPr/>
                </a:tc>
                <a:extLst>
                  <a:ext uri="{0D108BD9-81ED-4DB2-BD59-A6C34878D82A}">
                    <a16:rowId xmlns:a16="http://schemas.microsoft.com/office/drawing/2014/main" val="10003"/>
                  </a:ext>
                </a:extLst>
              </a:tr>
              <a:tr h="571526">
                <a:tc>
                  <a:txBody>
                    <a:bodyPr/>
                    <a:lstStyle/>
                    <a:p>
                      <a:r>
                        <a:rPr lang="en-US" sz="1400" b="1" dirty="0">
                          <a:latin typeface="Calibri" panose="020F0502020204030204" pitchFamily="34" charset="0"/>
                        </a:rPr>
                        <a:t>12V power supply to EV</a:t>
                      </a:r>
                    </a:p>
                  </a:txBody>
                  <a:tcPr/>
                </a:tc>
                <a:tc>
                  <a:txBody>
                    <a:bodyPr/>
                    <a:lstStyle/>
                    <a:p>
                      <a:r>
                        <a:rPr lang="en-US" sz="1600" dirty="0">
                          <a:latin typeface="Calibri" panose="020F0502020204030204" pitchFamily="34" charset="0"/>
                        </a:rPr>
                        <a:t>No</a:t>
                      </a:r>
                    </a:p>
                  </a:txBody>
                  <a:tcPr/>
                </a:tc>
                <a:tc>
                  <a:txBody>
                    <a:bodyPr/>
                    <a:lstStyle/>
                    <a:p>
                      <a:r>
                        <a:rPr lang="en-US" sz="1600" dirty="0">
                          <a:latin typeface="Calibri" panose="020F0502020204030204" pitchFamily="34" charset="0"/>
                        </a:rPr>
                        <a:t>Optional (A+/-)</a:t>
                      </a:r>
                    </a:p>
                  </a:txBody>
                  <a:tcPr/>
                </a:tc>
                <a:tc>
                  <a:txBody>
                    <a:bodyPr/>
                    <a:lstStyle/>
                    <a:p>
                      <a:r>
                        <a:rPr lang="en-US" sz="1600" dirty="0">
                          <a:solidFill>
                            <a:srgbClr val="FF0000"/>
                          </a:solidFill>
                          <a:latin typeface="Calibri" panose="020F0502020204030204" pitchFamily="34" charset="0"/>
                        </a:rPr>
                        <a:t>Yes </a:t>
                      </a:r>
                    </a:p>
                    <a:p>
                      <a:r>
                        <a:rPr lang="en-US" sz="1600" dirty="0">
                          <a:latin typeface="Calibri" panose="020F0502020204030204" pitchFamily="34" charset="0"/>
                        </a:rPr>
                        <a:t>(d1)</a:t>
                      </a:r>
                    </a:p>
                  </a:txBody>
                  <a:tcPr/>
                </a:tc>
                <a:tc>
                  <a:txBody>
                    <a:bodyPr/>
                    <a:lstStyle/>
                    <a:p>
                      <a:r>
                        <a:rPr lang="en-US" sz="1600" dirty="0">
                          <a:latin typeface="Calibri" panose="020F0502020204030204" pitchFamily="34" charset="0"/>
                        </a:rPr>
                        <a:t>No</a:t>
                      </a:r>
                    </a:p>
                  </a:txBody>
                  <a:tcPr/>
                </a:tc>
                <a:tc>
                  <a:txBody>
                    <a:bodyPr/>
                    <a:lstStyle/>
                    <a:p>
                      <a:r>
                        <a:rPr lang="en-US" sz="1600" dirty="0">
                          <a:latin typeface="Calibri" panose="020F0502020204030204" pitchFamily="34" charset="0"/>
                        </a:rPr>
                        <a:t>No</a:t>
                      </a:r>
                    </a:p>
                  </a:txBody>
                  <a:tcPr/>
                </a:tc>
                <a:extLst>
                  <a:ext uri="{0D108BD9-81ED-4DB2-BD59-A6C34878D82A}">
                    <a16:rowId xmlns:a16="http://schemas.microsoft.com/office/drawing/2014/main" val="10004"/>
                  </a:ext>
                </a:extLst>
              </a:tr>
              <a:tr h="348508">
                <a:tc>
                  <a:txBody>
                    <a:bodyPr/>
                    <a:lstStyle/>
                    <a:p>
                      <a:r>
                        <a:rPr lang="en-US" sz="1400" b="1" dirty="0">
                          <a:latin typeface="Calibri" panose="020F0502020204030204" pitchFamily="34" charset="0"/>
                        </a:rPr>
                        <a:t>V2L/H/G/V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Calibri" panose="020F0502020204030204" pitchFamily="34" charset="0"/>
                        </a:rPr>
                        <a:t>Unknown</a:t>
                      </a:r>
                    </a:p>
                  </a:txBody>
                  <a:tcPr/>
                </a:tc>
                <a:tc>
                  <a:txBody>
                    <a:bodyPr/>
                    <a:lstStyle/>
                    <a:p>
                      <a:r>
                        <a:rPr lang="en-US" altLang="ja-JP" sz="1100" dirty="0">
                          <a:latin typeface="Calibri" panose="020F0502020204030204" pitchFamily="34" charset="0"/>
                        </a:rPr>
                        <a:t>Under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rgbClr val="FF0000"/>
                          </a:solidFill>
                          <a:latin typeface="Calibri" panose="020F0502020204030204" pitchFamily="34" charset="0"/>
                        </a:rPr>
                        <a:t>Yes</a:t>
                      </a:r>
                    </a:p>
                  </a:txBody>
                  <a:tcPr/>
                </a:tc>
                <a:tc>
                  <a:txBody>
                    <a:bodyPr/>
                    <a:lstStyle/>
                    <a:p>
                      <a:r>
                        <a:rPr lang="en-US" sz="1100" dirty="0">
                          <a:latin typeface="Calibri" panose="020F0502020204030204" pitchFamily="34" charset="0"/>
                        </a:rPr>
                        <a:t>Under development</a:t>
                      </a:r>
                    </a:p>
                  </a:txBody>
                  <a:tcPr/>
                </a:tc>
                <a:tc>
                  <a:txBody>
                    <a:bodyPr/>
                    <a:lstStyle/>
                    <a:p>
                      <a:r>
                        <a:rPr lang="en-US" sz="1600" dirty="0">
                          <a:latin typeface="Calibri" panose="020F0502020204030204" pitchFamily="34" charset="0"/>
                        </a:rPr>
                        <a:t>No</a:t>
                      </a:r>
                    </a:p>
                  </a:txBody>
                  <a:tcPr/>
                </a:tc>
                <a:extLst>
                  <a:ext uri="{0D108BD9-81ED-4DB2-BD59-A6C34878D82A}">
                    <a16:rowId xmlns:a16="http://schemas.microsoft.com/office/drawing/2014/main" val="10005"/>
                  </a:ext>
                </a:extLst>
              </a:tr>
              <a:tr h="380939">
                <a:tc>
                  <a:txBody>
                    <a:bodyPr/>
                    <a:lstStyle/>
                    <a:p>
                      <a:r>
                        <a:rPr lang="en-US" sz="1400" b="1" dirty="0">
                          <a:latin typeface="Calibri" panose="020F0502020204030204" pitchFamily="34" charset="0"/>
                        </a:rPr>
                        <a:t>Coupler</a:t>
                      </a:r>
                      <a:r>
                        <a:rPr lang="en-US" sz="1400" b="1" baseline="0" dirty="0">
                          <a:latin typeface="Calibri" panose="020F0502020204030204" pitchFamily="34" charset="0"/>
                        </a:rPr>
                        <a:t> </a:t>
                      </a:r>
                      <a:r>
                        <a:rPr lang="en-US" sz="1400" b="1" dirty="0">
                          <a:latin typeface="Calibri" panose="020F0502020204030204" pitchFamily="34" charset="0"/>
                        </a:rPr>
                        <a:t>lock</a:t>
                      </a:r>
                    </a:p>
                  </a:txBody>
                  <a:tcPr/>
                </a:tc>
                <a:tc>
                  <a:txBody>
                    <a:bodyPr/>
                    <a:lstStyle/>
                    <a:p>
                      <a:r>
                        <a:rPr lang="en-US" sz="1600" dirty="0">
                          <a:latin typeface="Calibri" panose="020F0502020204030204" pitchFamily="34" charset="0"/>
                        </a:rPr>
                        <a:t>Inlet</a:t>
                      </a:r>
                    </a:p>
                  </a:txBody>
                  <a:tcPr/>
                </a:tc>
                <a:tc>
                  <a:txBody>
                    <a:bodyPr/>
                    <a:lstStyle/>
                    <a:p>
                      <a:r>
                        <a:rPr lang="en-US" sz="1600" dirty="0">
                          <a:solidFill>
                            <a:srgbClr val="FF0000"/>
                          </a:solidFill>
                          <a:latin typeface="Calibri" panose="020F0502020204030204" pitchFamily="34" charset="0"/>
                        </a:rPr>
                        <a:t>Connector</a:t>
                      </a:r>
                    </a:p>
                  </a:txBody>
                  <a:tcPr/>
                </a:tc>
                <a:tc>
                  <a:txBody>
                    <a:bodyPr/>
                    <a:lstStyle/>
                    <a:p>
                      <a:r>
                        <a:rPr lang="en-US" sz="1600" dirty="0">
                          <a:solidFill>
                            <a:srgbClr val="FF0000"/>
                          </a:solidFill>
                          <a:latin typeface="Calibri" panose="020F0502020204030204" pitchFamily="34" charset="0"/>
                        </a:rPr>
                        <a:t>Connector</a:t>
                      </a:r>
                    </a:p>
                  </a:txBody>
                  <a:tcPr/>
                </a:tc>
                <a:tc>
                  <a:txBody>
                    <a:bodyPr/>
                    <a:lstStyle/>
                    <a:p>
                      <a:r>
                        <a:rPr lang="en-US" sz="1600" dirty="0">
                          <a:latin typeface="Calibri" panose="020F0502020204030204" pitchFamily="34" charset="0"/>
                        </a:rPr>
                        <a:t>Inlet</a:t>
                      </a:r>
                    </a:p>
                  </a:txBody>
                  <a:tcPr/>
                </a:tc>
                <a:tc>
                  <a:txBody>
                    <a:bodyPr/>
                    <a:lstStyle/>
                    <a:p>
                      <a:r>
                        <a:rPr lang="en-US" sz="1600" dirty="0">
                          <a:latin typeface="Calibri" panose="020F0502020204030204" pitchFamily="34" charset="0"/>
                        </a:rPr>
                        <a:t>Inlet</a:t>
                      </a:r>
                    </a:p>
                  </a:txBody>
                  <a:tcPr/>
                </a:tc>
                <a:extLst>
                  <a:ext uri="{0D108BD9-81ED-4DB2-BD59-A6C34878D82A}">
                    <a16:rowId xmlns:a16="http://schemas.microsoft.com/office/drawing/2014/main" val="10006"/>
                  </a:ext>
                </a:extLst>
              </a:tr>
              <a:tr h="380939">
                <a:tc>
                  <a:txBody>
                    <a:bodyPr/>
                    <a:lstStyle/>
                    <a:p>
                      <a:r>
                        <a:rPr lang="en-US" sz="1400" b="1" dirty="0">
                          <a:latin typeface="Calibri" panose="020F0502020204030204" pitchFamily="34" charset="0"/>
                        </a:rPr>
                        <a:t>Availability</a:t>
                      </a:r>
                    </a:p>
                  </a:txBody>
                  <a:tcPr/>
                </a:tc>
                <a:tc>
                  <a:txBody>
                    <a:bodyPr/>
                    <a:lstStyle/>
                    <a:p>
                      <a:r>
                        <a:rPr lang="en-US" sz="1600" dirty="0">
                          <a:latin typeface="Calibri" panose="020F0502020204030204" pitchFamily="34" charset="0"/>
                        </a:rPr>
                        <a:t>PRC</a:t>
                      </a:r>
                    </a:p>
                  </a:txBody>
                  <a:tcPr/>
                </a:tc>
                <a:tc>
                  <a:txBody>
                    <a:bodyPr/>
                    <a:lstStyle/>
                    <a:p>
                      <a:r>
                        <a:rPr lang="en-US" sz="1600" dirty="0">
                          <a:solidFill>
                            <a:schemeClr val="tx1"/>
                          </a:solidFill>
                          <a:latin typeface="Calibri" panose="020F0502020204030204" pitchFamily="34" charset="0"/>
                        </a:rPr>
                        <a:t>PRC, India</a:t>
                      </a:r>
                    </a:p>
                  </a:txBody>
                  <a:tcPr/>
                </a:tc>
                <a:tc>
                  <a:txBody>
                    <a:bodyPr/>
                    <a:lstStyle/>
                    <a:p>
                      <a:r>
                        <a:rPr lang="en-US" sz="1600" dirty="0">
                          <a:solidFill>
                            <a:srgbClr val="FF0000"/>
                          </a:solidFill>
                          <a:latin typeface="Calibri" panose="020F0502020204030204" pitchFamily="34" charset="0"/>
                        </a:rPr>
                        <a:t>Global</a:t>
                      </a:r>
                    </a:p>
                  </a:txBody>
                  <a:tcPr/>
                </a:tc>
                <a:tc>
                  <a:txBody>
                    <a:bodyPr/>
                    <a:lstStyle/>
                    <a:p>
                      <a:r>
                        <a:rPr lang="en-US" sz="1200" dirty="0">
                          <a:latin typeface="Calibri" panose="020F0502020204030204" pitchFamily="34" charset="0"/>
                        </a:rPr>
                        <a:t>EU, US, South Korea, Australia</a:t>
                      </a:r>
                    </a:p>
                  </a:txBody>
                  <a:tcPr/>
                </a:tc>
                <a:tc>
                  <a:txBody>
                    <a:bodyPr/>
                    <a:lstStyle/>
                    <a:p>
                      <a:r>
                        <a:rPr lang="en-US" sz="1200" dirty="0">
                          <a:solidFill>
                            <a:srgbClr val="FF0000"/>
                          </a:solidFill>
                          <a:latin typeface="Calibri" panose="020F0502020204030204" pitchFamily="34" charset="0"/>
                        </a:rPr>
                        <a:t>Global </a:t>
                      </a:r>
                    </a:p>
                    <a:p>
                      <a:r>
                        <a:rPr lang="en-US" sz="1200" dirty="0">
                          <a:latin typeface="Calibri" panose="020F0502020204030204" pitchFamily="34" charset="0"/>
                        </a:rPr>
                        <a:t>(Type 2 for EU)</a:t>
                      </a:r>
                    </a:p>
                  </a:txBody>
                  <a:tcPr/>
                </a:tc>
                <a:extLst>
                  <a:ext uri="{0D108BD9-81ED-4DB2-BD59-A6C34878D82A}">
                    <a16:rowId xmlns:a16="http://schemas.microsoft.com/office/drawing/2014/main" val="10007"/>
                  </a:ext>
                </a:extLst>
              </a:tr>
              <a:tr h="511366">
                <a:tc>
                  <a:txBody>
                    <a:bodyPr/>
                    <a:lstStyle/>
                    <a:p>
                      <a:r>
                        <a:rPr lang="en-US" sz="1400" b="1" dirty="0">
                          <a:latin typeface="Calibri" panose="020F0502020204030204" pitchFamily="34" charset="0"/>
                        </a:rPr>
                        <a:t>Related standards</a:t>
                      </a:r>
                    </a:p>
                  </a:txBody>
                  <a:tcPr/>
                </a:tc>
                <a:tc>
                  <a:txBody>
                    <a:bodyPr/>
                    <a:lstStyle/>
                    <a:p>
                      <a:r>
                        <a:rPr lang="en-US" sz="1200" dirty="0">
                          <a:solidFill>
                            <a:srgbClr val="FF0000"/>
                          </a:solidFill>
                          <a:latin typeface="Calibri" panose="020F0502020204030204" pitchFamily="34" charset="0"/>
                        </a:rPr>
                        <a:t>IEC 61851-23-1, 23-2(planned)</a:t>
                      </a:r>
                    </a:p>
                  </a:txBody>
                  <a:tcPr/>
                </a:tc>
                <a:tc>
                  <a:txBody>
                    <a:bodyPr/>
                    <a:lstStyle/>
                    <a:p>
                      <a:r>
                        <a:rPr lang="en-US" altLang="ja-JP" sz="1200" dirty="0">
                          <a:latin typeface="Calibri" panose="020F0502020204030204" pitchFamily="34" charset="0"/>
                        </a:rPr>
                        <a:t>IEC 61851-23-1</a:t>
                      </a:r>
                      <a:endParaRPr lang="en-US" sz="1200" dirty="0">
                        <a:latin typeface="Calibri" panose="020F0502020204030204" pitchFamily="34" charset="0"/>
                      </a:endParaRPr>
                    </a:p>
                  </a:txBody>
                  <a:tcPr/>
                </a:tc>
                <a:tc>
                  <a:txBody>
                    <a:bodyPr/>
                    <a:lstStyle/>
                    <a:p>
                      <a:r>
                        <a:rPr lang="en-US" altLang="ja-JP" sz="1200" dirty="0">
                          <a:solidFill>
                            <a:srgbClr val="FF0000"/>
                          </a:solidFill>
                          <a:latin typeface="Calibri" panose="020F0502020204030204" pitchFamily="34" charset="0"/>
                        </a:rPr>
                        <a:t>IEC 61851-23-1, 23-2, IEEE 2030.1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Calibri" panose="020F0502020204030204" pitchFamily="34" charset="0"/>
                        </a:rPr>
                        <a:t>IEC 61851-23-1, SAE J1772</a:t>
                      </a:r>
                    </a:p>
                  </a:txBody>
                  <a:tcPr/>
                </a:tc>
                <a:tc>
                  <a:txBody>
                    <a:bodyPr/>
                    <a:lstStyle/>
                    <a:p>
                      <a:r>
                        <a:rPr lang="en-US" sz="1200" dirty="0">
                          <a:latin typeface="Calibri" panose="020F0502020204030204" pitchFamily="34" charset="0"/>
                        </a:rPr>
                        <a:t>None</a:t>
                      </a:r>
                    </a:p>
                  </a:txBody>
                  <a:tcPr/>
                </a:tc>
                <a:extLst>
                  <a:ext uri="{0D108BD9-81ED-4DB2-BD59-A6C34878D82A}">
                    <a16:rowId xmlns:a16="http://schemas.microsoft.com/office/drawing/2014/main" val="10008"/>
                  </a:ext>
                </a:extLst>
              </a:tr>
              <a:tr h="631687">
                <a:tc>
                  <a:txBody>
                    <a:bodyPr/>
                    <a:lstStyle/>
                    <a:p>
                      <a:r>
                        <a:rPr lang="en-US" sz="1400" b="1" dirty="0">
                          <a:latin typeface="Calibri" panose="020F0502020204030204" pitchFamily="34" charset="0"/>
                        </a:rPr>
                        <a:t>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Calibri" panose="020F0502020204030204" pitchFamily="34" charset="0"/>
                        </a:rPr>
                        <a:t>Liquid-cooled</a:t>
                      </a:r>
                      <a:r>
                        <a:rPr lang="en-US" altLang="ja-JP" sz="1200" baseline="0" dirty="0">
                          <a:latin typeface="Calibri" panose="020F0502020204030204" pitchFamily="34" charset="0"/>
                        </a:rPr>
                        <a:t> cable under development</a:t>
                      </a:r>
                      <a:endParaRPr lang="en-US" altLang="ja-JP" sz="1200" dirty="0">
                        <a:latin typeface="Calibri" panose="020F0502020204030204" pitchFamily="34" charset="0"/>
                      </a:endParaRPr>
                    </a:p>
                  </a:txBody>
                  <a:tcPr/>
                </a:tc>
                <a:tc>
                  <a:txBody>
                    <a:bodyPr/>
                    <a:lstStyle/>
                    <a:p>
                      <a:r>
                        <a:rPr lang="en-US" sz="1200" dirty="0">
                          <a:latin typeface="Calibri" panose="020F0502020204030204" pitchFamily="34" charset="0"/>
                        </a:rPr>
                        <a:t>Liquid-cooled</a:t>
                      </a:r>
                      <a:r>
                        <a:rPr lang="en-US" sz="1200" baseline="0" dirty="0">
                          <a:latin typeface="Calibri" panose="020F0502020204030204" pitchFamily="34" charset="0"/>
                        </a:rPr>
                        <a:t> cable not available</a:t>
                      </a:r>
                      <a:endParaRPr lang="en-US" sz="12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Calibri" panose="020F0502020204030204" pitchFamily="34" charset="0"/>
                        </a:rPr>
                        <a:t>Liquid-cooled</a:t>
                      </a:r>
                      <a:r>
                        <a:rPr lang="en-US" altLang="ja-JP" sz="1200" baseline="0" dirty="0">
                          <a:latin typeface="Calibri" panose="020F0502020204030204" pitchFamily="34" charset="0"/>
                        </a:rPr>
                        <a:t> cable under development</a:t>
                      </a:r>
                      <a:endParaRPr lang="en-US" altLang="ja-JP" sz="12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Calibri" panose="020F0502020204030204" pitchFamily="34" charset="0"/>
                        </a:rPr>
                        <a:t>Liquid-cooled</a:t>
                      </a:r>
                      <a:r>
                        <a:rPr lang="en-US" altLang="ja-JP" sz="1200" baseline="0" dirty="0">
                          <a:latin typeface="Calibri" panose="020F0502020204030204" pitchFamily="34" charset="0"/>
                        </a:rPr>
                        <a:t> cable under development</a:t>
                      </a:r>
                      <a:endParaRPr lang="en-US" altLang="ja-JP" sz="12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Calibri" panose="020F0502020204030204" pitchFamily="34" charset="0"/>
                        </a:rPr>
                        <a:t>Liquid-cooled</a:t>
                      </a:r>
                      <a:r>
                        <a:rPr lang="en-US" altLang="ja-JP" sz="1200" baseline="0" dirty="0">
                          <a:latin typeface="Calibri" panose="020F0502020204030204" pitchFamily="34" charset="0"/>
                        </a:rPr>
                        <a:t> cable discontinued</a:t>
                      </a:r>
                      <a:endParaRPr lang="en-US" altLang="ja-JP" sz="120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pic>
        <p:nvPicPr>
          <p:cNvPr id="7" name="図 6"/>
          <p:cNvPicPr>
            <a:picLocks noChangeAspect="1"/>
          </p:cNvPicPr>
          <p:nvPr/>
        </p:nvPicPr>
        <p:blipFill>
          <a:blip r:embed="rId2"/>
          <a:stretch>
            <a:fillRect/>
          </a:stretch>
        </p:blipFill>
        <p:spPr>
          <a:xfrm>
            <a:off x="2552852" y="1593518"/>
            <a:ext cx="485775" cy="385270"/>
          </a:xfrm>
          <a:prstGeom prst="rect">
            <a:avLst/>
          </a:prstGeom>
        </p:spPr>
      </p:pic>
      <p:pic>
        <p:nvPicPr>
          <p:cNvPr id="8" name="図 7"/>
          <p:cNvPicPr>
            <a:picLocks noChangeAspect="1"/>
          </p:cNvPicPr>
          <p:nvPr/>
        </p:nvPicPr>
        <p:blipFill>
          <a:blip r:embed="rId3"/>
          <a:stretch>
            <a:fillRect/>
          </a:stretch>
        </p:blipFill>
        <p:spPr>
          <a:xfrm>
            <a:off x="3924150" y="1536336"/>
            <a:ext cx="530635" cy="498475"/>
          </a:xfrm>
          <a:prstGeom prst="rect">
            <a:avLst/>
          </a:prstGeom>
        </p:spPr>
      </p:pic>
      <p:pic>
        <p:nvPicPr>
          <p:cNvPr id="9" name="図 8"/>
          <p:cNvPicPr>
            <a:picLocks noChangeAspect="1"/>
          </p:cNvPicPr>
          <p:nvPr/>
        </p:nvPicPr>
        <p:blipFill>
          <a:blip r:embed="rId4"/>
          <a:stretch>
            <a:fillRect/>
          </a:stretch>
        </p:blipFill>
        <p:spPr>
          <a:xfrm>
            <a:off x="5299729" y="1537794"/>
            <a:ext cx="479015" cy="501124"/>
          </a:xfrm>
          <a:prstGeom prst="rect">
            <a:avLst/>
          </a:prstGeom>
        </p:spPr>
      </p:pic>
      <p:pic>
        <p:nvPicPr>
          <p:cNvPr id="10" name="図 9"/>
          <p:cNvPicPr>
            <a:picLocks noChangeAspect="1"/>
          </p:cNvPicPr>
          <p:nvPr/>
        </p:nvPicPr>
        <p:blipFill>
          <a:blip r:embed="rId5"/>
          <a:stretch>
            <a:fillRect/>
          </a:stretch>
        </p:blipFill>
        <p:spPr>
          <a:xfrm>
            <a:off x="6448307" y="1513040"/>
            <a:ext cx="422931" cy="598487"/>
          </a:xfrm>
          <a:prstGeom prst="rect">
            <a:avLst/>
          </a:prstGeom>
        </p:spPr>
      </p:pic>
      <p:pic>
        <p:nvPicPr>
          <p:cNvPr id="11" name="図 10"/>
          <p:cNvPicPr>
            <a:picLocks noChangeAspect="1"/>
          </p:cNvPicPr>
          <p:nvPr/>
        </p:nvPicPr>
        <p:blipFill>
          <a:blip r:embed="rId6"/>
          <a:stretch>
            <a:fillRect/>
          </a:stretch>
        </p:blipFill>
        <p:spPr>
          <a:xfrm>
            <a:off x="6973571" y="1513449"/>
            <a:ext cx="443099" cy="585523"/>
          </a:xfrm>
          <a:prstGeom prst="rect">
            <a:avLst/>
          </a:prstGeom>
        </p:spPr>
      </p:pic>
      <p:pic>
        <p:nvPicPr>
          <p:cNvPr id="12" name="図 11"/>
          <p:cNvPicPr>
            <a:picLocks noChangeAspect="1"/>
          </p:cNvPicPr>
          <p:nvPr/>
        </p:nvPicPr>
        <p:blipFill>
          <a:blip r:embed="rId7"/>
          <a:stretch>
            <a:fillRect/>
          </a:stretch>
        </p:blipFill>
        <p:spPr>
          <a:xfrm>
            <a:off x="7831121" y="1627542"/>
            <a:ext cx="363559" cy="313413"/>
          </a:xfrm>
          <a:prstGeom prst="rect">
            <a:avLst/>
          </a:prstGeom>
        </p:spPr>
      </p:pic>
      <p:pic>
        <p:nvPicPr>
          <p:cNvPr id="13" name="図 12"/>
          <p:cNvPicPr>
            <a:picLocks noChangeAspect="1"/>
          </p:cNvPicPr>
          <p:nvPr/>
        </p:nvPicPr>
        <p:blipFill>
          <a:blip r:embed="rId8"/>
          <a:stretch>
            <a:fillRect/>
          </a:stretch>
        </p:blipFill>
        <p:spPr>
          <a:xfrm>
            <a:off x="8226283" y="1599806"/>
            <a:ext cx="405168" cy="368884"/>
          </a:xfrm>
          <a:prstGeom prst="rect">
            <a:avLst/>
          </a:prstGeom>
        </p:spPr>
      </p:pic>
      <p:sp>
        <p:nvSpPr>
          <p:cNvPr id="14" name="角丸四角形 13"/>
          <p:cNvSpPr/>
          <p:nvPr/>
        </p:nvSpPr>
        <p:spPr>
          <a:xfrm>
            <a:off x="2072515" y="1147791"/>
            <a:ext cx="1437184" cy="53884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タイトル 1"/>
          <p:cNvSpPr txBox="1">
            <a:spLocks/>
          </p:cNvSpPr>
          <p:nvPr/>
        </p:nvSpPr>
        <p:spPr>
          <a:xfrm>
            <a:off x="5230497" y="792191"/>
            <a:ext cx="4155043" cy="321197"/>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r>
              <a:rPr lang="en-US" altLang="ja-JP" sz="1400" dirty="0">
                <a:solidFill>
                  <a:prstClr val="black"/>
                </a:solidFill>
              </a:rPr>
              <a:t>* According to the latest standards, including drafts</a:t>
            </a:r>
          </a:p>
        </p:txBody>
      </p:sp>
      <p:sp>
        <p:nvSpPr>
          <p:cNvPr id="3" name="タイトル 2"/>
          <p:cNvSpPr>
            <a:spLocks noGrp="1"/>
          </p:cNvSpPr>
          <p:nvPr>
            <p:ph type="title"/>
          </p:nvPr>
        </p:nvSpPr>
        <p:spPr>
          <a:xfrm>
            <a:off x="160311" y="53841"/>
            <a:ext cx="8229600" cy="850106"/>
          </a:xfrm>
        </p:spPr>
        <p:txBody>
          <a:bodyPr/>
          <a:lstStyle/>
          <a:p>
            <a:r>
              <a:rPr kumimoji="1" lang="ja-JP" altLang="en-US" dirty="0"/>
              <a:t>中国提案の内容</a:t>
            </a:r>
          </a:p>
        </p:txBody>
      </p:sp>
    </p:spTree>
    <p:extLst>
      <p:ext uri="{BB962C8B-B14F-4D97-AF65-F5344CB8AC3E}">
        <p14:creationId xmlns:p14="http://schemas.microsoft.com/office/powerpoint/2010/main" val="323237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62"/>
            <a:ext cx="9144000" cy="6846476"/>
          </a:xfrm>
          <a:prstGeom prst="rect">
            <a:avLst/>
          </a:prstGeom>
        </p:spPr>
      </p:pic>
    </p:spTree>
    <p:extLst>
      <p:ext uri="{BB962C8B-B14F-4D97-AF65-F5344CB8AC3E}">
        <p14:creationId xmlns:p14="http://schemas.microsoft.com/office/powerpoint/2010/main" val="334609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762"/>
            <a:ext cx="4427984" cy="3315408"/>
          </a:xfrm>
          <a:prstGeom prst="rect">
            <a:avLst/>
          </a:prstGeom>
        </p:spPr>
      </p:pic>
      <p:pic>
        <p:nvPicPr>
          <p:cNvPr id="3" name="図 2"/>
          <p:cNvPicPr>
            <a:picLocks noChangeAspect="1"/>
          </p:cNvPicPr>
          <p:nvPr/>
        </p:nvPicPr>
        <p:blipFill>
          <a:blip r:embed="rId3"/>
          <a:stretch>
            <a:fillRect/>
          </a:stretch>
        </p:blipFill>
        <p:spPr>
          <a:xfrm>
            <a:off x="4716014" y="5762"/>
            <a:ext cx="4427985" cy="3315408"/>
          </a:xfrm>
          <a:prstGeom prst="rect">
            <a:avLst/>
          </a:prstGeom>
        </p:spPr>
      </p:pic>
      <p:pic>
        <p:nvPicPr>
          <p:cNvPr id="4" name="図 3"/>
          <p:cNvPicPr>
            <a:picLocks noChangeAspect="1"/>
          </p:cNvPicPr>
          <p:nvPr/>
        </p:nvPicPr>
        <p:blipFill>
          <a:blip r:embed="rId4"/>
          <a:stretch>
            <a:fillRect/>
          </a:stretch>
        </p:blipFill>
        <p:spPr>
          <a:xfrm>
            <a:off x="20953" y="3561120"/>
            <a:ext cx="4403239" cy="3296880"/>
          </a:xfrm>
          <a:prstGeom prst="rect">
            <a:avLst/>
          </a:prstGeom>
        </p:spPr>
      </p:pic>
      <p:pic>
        <p:nvPicPr>
          <p:cNvPr id="5" name="図 4"/>
          <p:cNvPicPr>
            <a:picLocks noChangeAspect="1"/>
          </p:cNvPicPr>
          <p:nvPr/>
        </p:nvPicPr>
        <p:blipFill>
          <a:blip r:embed="rId5"/>
          <a:stretch>
            <a:fillRect/>
          </a:stretch>
        </p:blipFill>
        <p:spPr>
          <a:xfrm>
            <a:off x="4788024" y="3590745"/>
            <a:ext cx="4355976" cy="3261492"/>
          </a:xfrm>
          <a:prstGeom prst="rect">
            <a:avLst/>
          </a:prstGeom>
        </p:spPr>
      </p:pic>
    </p:spTree>
    <p:extLst>
      <p:ext uri="{BB962C8B-B14F-4D97-AF65-F5344CB8AC3E}">
        <p14:creationId xmlns:p14="http://schemas.microsoft.com/office/powerpoint/2010/main" val="365008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5762"/>
            <a:ext cx="9144000" cy="6846476"/>
          </a:xfrm>
          <a:prstGeom prst="rect">
            <a:avLst/>
          </a:prstGeom>
        </p:spPr>
      </p:pic>
    </p:spTree>
    <p:extLst>
      <p:ext uri="{BB962C8B-B14F-4D97-AF65-F5344CB8AC3E}">
        <p14:creationId xmlns:p14="http://schemas.microsoft.com/office/powerpoint/2010/main" val="247055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762"/>
            <a:ext cx="9144000" cy="6846476"/>
          </a:xfrm>
          <a:prstGeom prst="rect">
            <a:avLst/>
          </a:prstGeom>
        </p:spPr>
      </p:pic>
    </p:spTree>
    <p:extLst>
      <p:ext uri="{BB962C8B-B14F-4D97-AF65-F5344CB8AC3E}">
        <p14:creationId xmlns:p14="http://schemas.microsoft.com/office/powerpoint/2010/main" val="164178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直角三角形 17"/>
          <p:cNvSpPr/>
          <p:nvPr/>
        </p:nvSpPr>
        <p:spPr>
          <a:xfrm flipH="1">
            <a:off x="3410374" y="4547190"/>
            <a:ext cx="2259789" cy="314816"/>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583" y="2344966"/>
            <a:ext cx="1581939" cy="836547"/>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31750" algn="ctr">
                <a:solidFill>
                  <a:srgbClr val="C0C0C0"/>
                </a:solidFill>
                <a:miter lim="800000"/>
                <a:headEnd/>
                <a:tailEnd/>
              </a14:hiddenLine>
            </a:ext>
          </a:extLst>
        </p:spPr>
      </p:pic>
      <p:sp>
        <p:nvSpPr>
          <p:cNvPr id="10" name="Freihandform 39"/>
          <p:cNvSpPr>
            <a:spLocks/>
          </p:cNvSpPr>
          <p:nvPr/>
        </p:nvSpPr>
        <p:spPr bwMode="auto">
          <a:xfrm flipH="1" flipV="1">
            <a:off x="191860" y="1375016"/>
            <a:ext cx="8789988" cy="3063875"/>
          </a:xfrm>
          <a:custGeom>
            <a:avLst/>
            <a:gdLst>
              <a:gd name="T0" fmla="*/ 94181 w 6545721"/>
              <a:gd name="T1" fmla="*/ 2147483646 h 1658938"/>
              <a:gd name="T2" fmla="*/ 94273 w 6545721"/>
              <a:gd name="T3" fmla="*/ 0 h 1658938"/>
              <a:gd name="T4" fmla="*/ 1345243430 w 6545721"/>
              <a:gd name="T5" fmla="*/ 370050620 h 1658938"/>
              <a:gd name="T6" fmla="*/ 1253892202 w 6545721"/>
              <a:gd name="T7" fmla="*/ 2147483646 h 1658938"/>
              <a:gd name="T8" fmla="*/ 1148837848 w 6545721"/>
              <a:gd name="T9" fmla="*/ 2147483646 h 1658938"/>
              <a:gd name="T10" fmla="*/ 1037905450 w 6545721"/>
              <a:gd name="T11" fmla="*/ 2147483646 h 1658938"/>
              <a:gd name="T12" fmla="*/ 868911233 w 6545721"/>
              <a:gd name="T13" fmla="*/ 2147483646 h 1658938"/>
              <a:gd name="T14" fmla="*/ 736051332 w 6545721"/>
              <a:gd name="T15" fmla="*/ 2147483646 h 1658938"/>
              <a:gd name="T16" fmla="*/ 554885787 w 6545721"/>
              <a:gd name="T17" fmla="*/ 2147483646 h 1658938"/>
              <a:gd name="T18" fmla="*/ 382791309 w 6545721"/>
              <a:gd name="T19" fmla="*/ 2147483646 h 1658938"/>
              <a:gd name="T20" fmla="*/ 162233240 w 6545721"/>
              <a:gd name="T21" fmla="*/ 2147483646 h 1658938"/>
              <a:gd name="T22" fmla="*/ 94181 w 6545721"/>
              <a:gd name="T23" fmla="*/ 2147483646 h 1658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45721" h="1658938">
                <a:moveTo>
                  <a:pt x="458" y="1658938"/>
                </a:moveTo>
                <a:cubicBezTo>
                  <a:pt x="-1129" y="854075"/>
                  <a:pt x="2046" y="804863"/>
                  <a:pt x="459" y="0"/>
                </a:cubicBezTo>
                <a:lnTo>
                  <a:pt x="6545721" y="3175"/>
                </a:lnTo>
                <a:lnTo>
                  <a:pt x="6101222" y="250825"/>
                </a:lnTo>
                <a:lnTo>
                  <a:pt x="5590046" y="479425"/>
                </a:lnTo>
                <a:lnTo>
                  <a:pt x="5050268" y="647700"/>
                </a:lnTo>
                <a:lnTo>
                  <a:pt x="4227971" y="860425"/>
                </a:lnTo>
                <a:lnTo>
                  <a:pt x="3581498" y="1038225"/>
                </a:lnTo>
                <a:lnTo>
                  <a:pt x="2699978" y="1231900"/>
                </a:lnTo>
                <a:lnTo>
                  <a:pt x="1862596" y="1371600"/>
                </a:lnTo>
                <a:cubicBezTo>
                  <a:pt x="1513875" y="1416579"/>
                  <a:pt x="1138120" y="1486958"/>
                  <a:pt x="789399" y="1531937"/>
                </a:cubicBezTo>
                <a:lnTo>
                  <a:pt x="458" y="1658938"/>
                </a:lnTo>
                <a:close/>
              </a:path>
            </a:pathLst>
          </a:custGeom>
          <a:solidFill>
            <a:srgbClr val="FFC000">
              <a:alpha val="23921"/>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990174" y="1211740"/>
            <a:ext cx="1031831" cy="90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91860" y="15189"/>
            <a:ext cx="8229600" cy="850106"/>
          </a:xfrm>
        </p:spPr>
        <p:txBody>
          <a:bodyPr/>
          <a:lstStyle/>
          <a:p>
            <a:r>
              <a:rPr lang="ja-JP" altLang="en-US" dirty="0"/>
              <a:t>高出力充電ロードマップ</a:t>
            </a:r>
            <a:endParaRPr kumimoji="1" lang="ja-JP" altLang="en-US" dirty="0"/>
          </a:p>
        </p:txBody>
      </p:sp>
      <p:sp>
        <p:nvSpPr>
          <p:cNvPr id="6" name="AutoShape 30"/>
          <p:cNvSpPr>
            <a:spLocks noChangeArrowheads="1"/>
          </p:cNvSpPr>
          <p:nvPr/>
        </p:nvSpPr>
        <p:spPr bwMode="auto">
          <a:xfrm>
            <a:off x="163513" y="6183482"/>
            <a:ext cx="8805862" cy="404812"/>
          </a:xfrm>
          <a:prstGeom prst="rightArrow">
            <a:avLst>
              <a:gd name="adj1" fmla="val 100000"/>
              <a:gd name="adj2" fmla="val 50052"/>
            </a:avLst>
          </a:prstGeom>
          <a:gradFill rotWithShape="1">
            <a:gsLst>
              <a:gs pos="0">
                <a:srgbClr val="92D050"/>
              </a:gs>
              <a:gs pos="100000">
                <a:srgbClr val="008000"/>
              </a:gs>
            </a:gsLst>
            <a:lin ang="0" scaled="1"/>
          </a:gradFill>
          <a:ln w="28575">
            <a:solidFill>
              <a:srgbClr val="000000"/>
            </a:solidFill>
            <a:miter lim="800000"/>
            <a:headEnd/>
            <a:tailEnd/>
          </a:ln>
        </p:spPr>
        <p:txBody>
          <a:bodyPr wrap="none" lIns="17970" tIns="45644" rIns="17970" bIns="4564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lnSpc>
                <a:spcPct val="90000"/>
              </a:lnSpc>
              <a:spcBef>
                <a:spcPct val="0"/>
              </a:spcBef>
              <a:spcAft>
                <a:spcPct val="0"/>
              </a:spcAft>
              <a:buFontTx/>
              <a:buNone/>
            </a:pPr>
            <a:endParaRPr lang="de-DE" altLang="ja-JP" sz="1600" b="1">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bwMode="auto">
          <a:xfrm>
            <a:off x="163513" y="6239044"/>
            <a:ext cx="84232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2016    </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2020</a:t>
            </a:r>
          </a:p>
        </p:txBody>
      </p:sp>
      <p:pic>
        <p:nvPicPr>
          <p:cNvPr id="8" name="Picture 3"/>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313878" y="2395310"/>
            <a:ext cx="425422" cy="812079"/>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31750" algn="ctr">
                <a:solidFill>
                  <a:srgbClr val="C0C0C0"/>
                </a:solidFill>
                <a:miter lim="800000"/>
                <a:headEnd/>
                <a:tailEnd/>
              </a14:hiddenLine>
            </a:ext>
          </a:extLst>
        </p:spPr>
      </p:pic>
      <p:pic>
        <p:nvPicPr>
          <p:cNvPr id="9" name="Picture 26"/>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1712212" y="1975195"/>
            <a:ext cx="526788" cy="863821"/>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31750" cap="flat" cmpd="sng" algn="ctr">
                <a:solidFill>
                  <a:srgbClr val="C0C0C0"/>
                </a:solidFill>
                <a:prstDash val="solid"/>
                <a:miter lim="800000"/>
                <a:headEnd type="none" w="med" len="med"/>
                <a:tailEnd type="none" w="med" len="med"/>
              </a14:hiddenLine>
            </a:ext>
          </a:extLst>
        </p:spPr>
      </p:pic>
      <p:sp>
        <p:nvSpPr>
          <p:cNvPr id="11" name="タイトル 1"/>
          <p:cNvSpPr txBox="1">
            <a:spLocks/>
          </p:cNvSpPr>
          <p:nvPr/>
        </p:nvSpPr>
        <p:spPr bwMode="auto">
          <a:xfrm>
            <a:off x="111023" y="3890185"/>
            <a:ext cx="1608050" cy="406400"/>
          </a:xfrm>
          <a:prstGeom prst="rect">
            <a:avLst/>
          </a:prstGeom>
          <a:solidFill>
            <a:srgbClr val="C0D1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en-US" altLang="ja-JP" sz="1800" b="1">
                <a:solidFill>
                  <a:srgbClr val="000000"/>
                </a:solidFill>
                <a:latin typeface="Meiryo UI" panose="020B0604030504040204" pitchFamily="50" charset="-128"/>
                <a:ea typeface="Meiryo UI" panose="020B0604030504040204" pitchFamily="50" charset="-128"/>
                <a:cs typeface="Meiryo UI" panose="020B0604030504040204" pitchFamily="50" charset="-128"/>
              </a:rPr>
              <a:t>125Ax500V</a:t>
            </a:r>
          </a:p>
        </p:txBody>
      </p:sp>
      <p:sp>
        <p:nvSpPr>
          <p:cNvPr id="12" name="タイトル 1"/>
          <p:cNvSpPr txBox="1">
            <a:spLocks/>
          </p:cNvSpPr>
          <p:nvPr/>
        </p:nvSpPr>
        <p:spPr bwMode="auto">
          <a:xfrm>
            <a:off x="6238885" y="3026531"/>
            <a:ext cx="2231815" cy="43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パワーシェア（分配）</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4"/>
          <p:cNvSpPr txBox="1">
            <a:spLocks noChangeArrowheads="1"/>
          </p:cNvSpPr>
          <p:nvPr/>
        </p:nvSpPr>
        <p:spPr bwMode="auto">
          <a:xfrm>
            <a:off x="191860" y="3276507"/>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50kW</a:t>
            </a:r>
            <a:endParaRPr lang="ja-JP" altLang="en-US"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2"/>
          <p:cNvSpPr txBox="1">
            <a:spLocks noChangeArrowheads="1"/>
          </p:cNvSpPr>
          <p:nvPr/>
        </p:nvSpPr>
        <p:spPr bwMode="auto">
          <a:xfrm>
            <a:off x="1138929" y="2879236"/>
            <a:ext cx="2555875"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lnSpc>
                <a:spcPts val="2000"/>
              </a:lnSpc>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100/150-200kW</a:t>
            </a:r>
          </a:p>
          <a:p>
            <a:pPr algn="ctr" fontAlgn="base">
              <a:lnSpc>
                <a:spcPts val="2000"/>
              </a:lnSpc>
              <a:spcBef>
                <a:spcPct val="0"/>
              </a:spcBef>
              <a:spcAft>
                <a:spcPct val="0"/>
              </a:spcAft>
              <a:buFontTx/>
              <a:buNone/>
            </a:pPr>
            <a:r>
              <a:rPr lang="en-US" altLang="ja-JP"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err="1">
                <a:solidFill>
                  <a:srgbClr val="CC0000"/>
                </a:solidFill>
                <a:latin typeface="Meiryo UI" panose="020B0604030504040204" pitchFamily="50" charset="-128"/>
                <a:ea typeface="Meiryo UI" panose="020B0604030504040204" pitchFamily="50" charset="-128"/>
                <a:cs typeface="Meiryo UI" panose="020B0604030504040204" pitchFamily="50" charset="-128"/>
              </a:rPr>
              <a:t>Cont</a:t>
            </a:r>
            <a:r>
              <a:rPr lang="en-US" altLang="ja-JP"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/Peak)</a:t>
            </a:r>
            <a:endParaRPr lang="ja-JP" altLang="en-US"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23"/>
          <p:cNvSpPr txBox="1">
            <a:spLocks noChangeArrowheads="1"/>
          </p:cNvSpPr>
          <p:nvPr/>
        </p:nvSpPr>
        <p:spPr bwMode="auto">
          <a:xfrm>
            <a:off x="5579291" y="1931702"/>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350-400kW</a:t>
            </a:r>
            <a:endParaRPr lang="ja-JP" altLang="en-US"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22"/>
          <p:cNvSpPr txBox="1">
            <a:spLocks noChangeArrowheads="1"/>
          </p:cNvSpPr>
          <p:nvPr/>
        </p:nvSpPr>
        <p:spPr bwMode="auto">
          <a:xfrm>
            <a:off x="2749277" y="2163045"/>
            <a:ext cx="2159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lnSpc>
                <a:spcPts val="2000"/>
              </a:lnSpc>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150-200kW</a:t>
            </a:r>
          </a:p>
          <a:p>
            <a:pPr algn="ctr" fontAlgn="base">
              <a:lnSpc>
                <a:spcPts val="2000"/>
              </a:lnSpc>
              <a:spcBef>
                <a:spcPct val="0"/>
              </a:spcBef>
              <a:spcAft>
                <a:spcPct val="0"/>
              </a:spcAft>
              <a:buFontTx/>
              <a:buNone/>
            </a:pPr>
            <a:r>
              <a:rPr lang="en-US" altLang="ja-JP" sz="1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err="1">
                <a:solidFill>
                  <a:srgbClr val="CC0000"/>
                </a:solidFill>
                <a:latin typeface="Meiryo UI" panose="020B0604030504040204" pitchFamily="50" charset="-128"/>
                <a:ea typeface="Meiryo UI" panose="020B0604030504040204" pitchFamily="50" charset="-128"/>
                <a:cs typeface="Meiryo UI" panose="020B0604030504040204" pitchFamily="50" charset="-128"/>
              </a:rPr>
              <a:t>Cont</a:t>
            </a:r>
            <a:r>
              <a:rPr lang="en-US" altLang="ja-JP" sz="1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1796947" y="3771464"/>
            <a:ext cx="2225058" cy="54734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350Ax500V</a:t>
            </a:r>
          </a:p>
          <a:p>
            <a:pPr algn="ctr" fontAlgn="base">
              <a:spcBef>
                <a:spcPct val="0"/>
              </a:spcBef>
              <a:spcAft>
                <a:spcPct val="0"/>
              </a:spcAf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400Ax500V</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ホームベース 24"/>
          <p:cNvSpPr/>
          <p:nvPr/>
        </p:nvSpPr>
        <p:spPr>
          <a:xfrm>
            <a:off x="40378" y="4951663"/>
            <a:ext cx="8999044" cy="28794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可変電流分配</a:t>
            </a:r>
          </a:p>
        </p:txBody>
      </p:sp>
      <p:sp>
        <p:nvSpPr>
          <p:cNvPr id="26" name="ホームベース 25"/>
          <p:cNvSpPr/>
          <p:nvPr/>
        </p:nvSpPr>
        <p:spPr>
          <a:xfrm>
            <a:off x="5670164" y="4546351"/>
            <a:ext cx="3369258" cy="29845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液冷システム</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28477" y="2690841"/>
            <a:ext cx="792280" cy="45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6"/>
          <p:cNvPicPr>
            <a:picLocks noChangeAspect="1"/>
          </p:cNvPicPr>
          <p:nvPr/>
        </p:nvPicPr>
        <p:blipFill>
          <a:blip r:embed="rId8">
            <a:clrChange>
              <a:clrFrom>
                <a:srgbClr val="000000"/>
              </a:clrFrom>
              <a:clrTo>
                <a:srgbClr val="000000">
                  <a:alpha val="0"/>
                </a:srgbClr>
              </a:clrTo>
            </a:clrChange>
            <a:biLevel thresh="25000"/>
          </a:blip>
          <a:stretch>
            <a:fillRect/>
          </a:stretch>
        </p:blipFill>
        <p:spPr>
          <a:xfrm>
            <a:off x="6811978" y="1120289"/>
            <a:ext cx="1008398" cy="800167"/>
          </a:xfrm>
          <a:prstGeom prst="rect">
            <a:avLst/>
          </a:prstGeom>
          <a:noFill/>
        </p:spPr>
      </p:pic>
      <p:sp>
        <p:nvSpPr>
          <p:cNvPr id="29" name="タイトル 1"/>
          <p:cNvSpPr txBox="1">
            <a:spLocks/>
          </p:cNvSpPr>
          <p:nvPr/>
        </p:nvSpPr>
        <p:spPr bwMode="auto">
          <a:xfrm>
            <a:off x="5503765" y="854592"/>
            <a:ext cx="1714787" cy="42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パンタ、大型ピン　</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形吹き出し 2"/>
          <p:cNvSpPr/>
          <p:nvPr/>
        </p:nvSpPr>
        <p:spPr>
          <a:xfrm>
            <a:off x="1063020" y="4722938"/>
            <a:ext cx="1890492" cy="698342"/>
          </a:xfrm>
          <a:prstGeom prst="wedgeEllipseCallout">
            <a:avLst>
              <a:gd name="adj1" fmla="val 7075"/>
              <a:gd name="adj2" fmla="val -104508"/>
            </a:avLst>
          </a:prstGeom>
          <a:solidFill>
            <a:schemeClr val="bg1"/>
          </a:solidFill>
          <a:ln>
            <a:solidFill>
              <a:srgbClr val="006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srgbClr val="006835"/>
                </a:solidFill>
                <a:latin typeface="ＭＳ Ｐゴシック" panose="020B0600070205080204" pitchFamily="50" charset="-128"/>
              </a:rPr>
              <a:t>仕様書</a:t>
            </a:r>
            <a:r>
              <a:rPr lang="en-US" altLang="ja-JP" dirty="0">
                <a:solidFill>
                  <a:srgbClr val="006835"/>
                </a:solidFill>
                <a:latin typeface="ＭＳ Ｐゴシック" panose="020B0600070205080204" pitchFamily="50" charset="-128"/>
              </a:rPr>
              <a:t>1.2</a:t>
            </a:r>
          </a:p>
          <a:p>
            <a:pPr algn="ctr" fontAlgn="base">
              <a:spcBef>
                <a:spcPct val="0"/>
              </a:spcBef>
              <a:spcAft>
                <a:spcPct val="0"/>
              </a:spcAft>
            </a:pPr>
            <a:r>
              <a:rPr lang="en-US" altLang="ja-JP" dirty="0">
                <a:solidFill>
                  <a:srgbClr val="006835"/>
                </a:solidFill>
                <a:latin typeface="ＭＳ Ｐゴシック" panose="020B0600070205080204" pitchFamily="50" charset="-128"/>
              </a:rPr>
              <a:t>2017 Dec</a:t>
            </a:r>
          </a:p>
        </p:txBody>
      </p:sp>
      <p:sp>
        <p:nvSpPr>
          <p:cNvPr id="31" name="円形吹き出し 30"/>
          <p:cNvSpPr/>
          <p:nvPr/>
        </p:nvSpPr>
        <p:spPr>
          <a:xfrm>
            <a:off x="4925090" y="5332500"/>
            <a:ext cx="1490147" cy="655340"/>
          </a:xfrm>
          <a:prstGeom prst="wedgeEllipseCallout">
            <a:avLst>
              <a:gd name="adj1" fmla="val -2971"/>
              <a:gd name="adj2" fmla="val -129705"/>
            </a:avLst>
          </a:prstGeom>
          <a:solidFill>
            <a:schemeClr val="bg1"/>
          </a:solidFill>
          <a:ln>
            <a:solidFill>
              <a:srgbClr val="006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srgbClr val="006835"/>
                </a:solidFill>
                <a:latin typeface="ＭＳ Ｐゴシック" panose="020B0600070205080204" pitchFamily="50" charset="-128"/>
              </a:rPr>
              <a:t>液冷</a:t>
            </a:r>
            <a:endParaRPr lang="en-US" altLang="ja-JP" dirty="0">
              <a:solidFill>
                <a:srgbClr val="006835"/>
              </a:solidFill>
              <a:latin typeface="ＭＳ Ｐゴシック" panose="020B0600070205080204" pitchFamily="50" charset="-128"/>
            </a:endParaRPr>
          </a:p>
          <a:p>
            <a:pPr algn="ctr" fontAlgn="base">
              <a:spcBef>
                <a:spcPct val="0"/>
              </a:spcBef>
              <a:spcAft>
                <a:spcPct val="0"/>
              </a:spcAft>
            </a:pPr>
            <a:r>
              <a:rPr lang="ja-JP" altLang="en-US" dirty="0">
                <a:solidFill>
                  <a:srgbClr val="006835"/>
                </a:solidFill>
                <a:latin typeface="ＭＳ Ｐゴシック" panose="020B0600070205080204" pitchFamily="50" charset="-128"/>
              </a:rPr>
              <a:t>規格化</a:t>
            </a:r>
            <a:endParaRPr lang="en-US" altLang="ja-JP" dirty="0">
              <a:solidFill>
                <a:srgbClr val="006835"/>
              </a:solidFill>
            </a:endParaRPr>
          </a:p>
        </p:txBody>
      </p:sp>
      <p:sp>
        <p:nvSpPr>
          <p:cNvPr id="34" name="ホームベース 33"/>
          <p:cNvSpPr/>
          <p:nvPr/>
        </p:nvSpPr>
        <p:spPr>
          <a:xfrm>
            <a:off x="4067031" y="3638946"/>
            <a:ext cx="3476769" cy="693084"/>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350-400A</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x 1kV</a:t>
            </a:r>
          </a:p>
          <a:p>
            <a:pPr algn="ctr" fontAlgn="base">
              <a:spcBef>
                <a:spcPct val="0"/>
              </a:spcBef>
              <a:spcAft>
                <a:spcPct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3"/>
          <p:cNvSpPr txBox="1">
            <a:spLocks noChangeArrowheads="1"/>
          </p:cNvSpPr>
          <p:nvPr/>
        </p:nvSpPr>
        <p:spPr bwMode="auto">
          <a:xfrm>
            <a:off x="7706927" y="1715992"/>
            <a:ext cx="1426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400kW</a:t>
            </a:r>
            <a:r>
              <a:rPr lang="ja-JP" altLang="en-US"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ホームベース 35"/>
          <p:cNvSpPr/>
          <p:nvPr/>
        </p:nvSpPr>
        <p:spPr>
          <a:xfrm>
            <a:off x="7604199" y="3484530"/>
            <a:ext cx="1391843" cy="844596"/>
          </a:xfrm>
          <a:prstGeom prst="homePlate">
            <a:avLst>
              <a:gd name="adj" fmla="val 2141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600A</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x 1.5kV</a:t>
            </a:r>
          </a:p>
          <a:p>
            <a:pPr algn="ctr" fontAlgn="base">
              <a:spcBef>
                <a:spcPct val="0"/>
              </a:spcBef>
              <a:spcAft>
                <a:spcPct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ホームベース 29"/>
          <p:cNvSpPr/>
          <p:nvPr/>
        </p:nvSpPr>
        <p:spPr>
          <a:xfrm>
            <a:off x="4081225" y="4144297"/>
            <a:ext cx="4777025" cy="184830"/>
          </a:xfrm>
          <a:prstGeom prst="homePlate">
            <a:avLst>
              <a:gd name="adj" fmla="val 2114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Vehicle ID</a:t>
            </a:r>
          </a:p>
        </p:txBody>
      </p:sp>
      <p:sp>
        <p:nvSpPr>
          <p:cNvPr id="37" name="円形吹き出し 36"/>
          <p:cNvSpPr/>
          <p:nvPr/>
        </p:nvSpPr>
        <p:spPr>
          <a:xfrm>
            <a:off x="2749751" y="5295165"/>
            <a:ext cx="1998987" cy="777420"/>
          </a:xfrm>
          <a:prstGeom prst="wedgeEllipseCallout">
            <a:avLst>
              <a:gd name="adj1" fmla="val 16958"/>
              <a:gd name="adj2" fmla="val -186365"/>
            </a:avLst>
          </a:prstGeom>
          <a:solidFill>
            <a:schemeClr val="bg1"/>
          </a:solidFill>
          <a:ln>
            <a:solidFill>
              <a:srgbClr val="006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srgbClr val="006835"/>
                </a:solidFill>
                <a:latin typeface="ＭＳ Ｐゴシック" panose="020B0600070205080204" pitchFamily="50" charset="-128"/>
              </a:rPr>
              <a:t>仕様書</a:t>
            </a:r>
            <a:r>
              <a:rPr lang="en-US" altLang="ja-JP" dirty="0">
                <a:solidFill>
                  <a:srgbClr val="006835"/>
                </a:solidFill>
                <a:latin typeface="ＭＳ Ｐゴシック" panose="020B0600070205080204" pitchFamily="50" charset="-128"/>
              </a:rPr>
              <a:t>2.0</a:t>
            </a:r>
            <a:r>
              <a:rPr lang="ja-JP" altLang="en-US" dirty="0">
                <a:solidFill>
                  <a:srgbClr val="006835"/>
                </a:solidFill>
                <a:latin typeface="ＭＳ Ｐゴシック" panose="020B0600070205080204" pitchFamily="50" charset="-128"/>
              </a:rPr>
              <a:t>　</a:t>
            </a:r>
            <a:endParaRPr lang="en-US" altLang="ja-JP" dirty="0">
              <a:solidFill>
                <a:srgbClr val="006835"/>
              </a:solidFill>
              <a:latin typeface="ＭＳ Ｐゴシック" panose="020B0600070205080204" pitchFamily="50" charset="-128"/>
            </a:endParaRPr>
          </a:p>
          <a:p>
            <a:pPr algn="ctr" fontAlgn="base">
              <a:spcBef>
                <a:spcPct val="0"/>
              </a:spcBef>
              <a:spcAft>
                <a:spcPct val="0"/>
              </a:spcAft>
            </a:pPr>
            <a:r>
              <a:rPr lang="en-US" altLang="ja-JP" dirty="0">
                <a:solidFill>
                  <a:srgbClr val="006835"/>
                </a:solidFill>
              </a:rPr>
              <a:t>2018. June</a:t>
            </a:r>
          </a:p>
        </p:txBody>
      </p:sp>
      <p:sp>
        <p:nvSpPr>
          <p:cNvPr id="33" name="円形吹き出し 32"/>
          <p:cNvSpPr/>
          <p:nvPr/>
        </p:nvSpPr>
        <p:spPr>
          <a:xfrm>
            <a:off x="7093753" y="5239603"/>
            <a:ext cx="2039910" cy="897363"/>
          </a:xfrm>
          <a:prstGeom prst="wedgeEllipseCallout">
            <a:avLst>
              <a:gd name="adj1" fmla="val 9078"/>
              <a:gd name="adj2" fmla="val -177205"/>
            </a:avLst>
          </a:prstGeom>
          <a:solidFill>
            <a:schemeClr val="bg1"/>
          </a:solidFill>
          <a:ln>
            <a:solidFill>
              <a:srgbClr val="006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dirty="0">
                <a:solidFill>
                  <a:srgbClr val="006835"/>
                </a:solidFill>
                <a:latin typeface="ＭＳ Ｐゴシック" panose="020B0600070205080204" pitchFamily="50" charset="-128"/>
              </a:rPr>
              <a:t>ChaoJi</a:t>
            </a:r>
          </a:p>
          <a:p>
            <a:pPr algn="ctr" fontAlgn="base">
              <a:spcBef>
                <a:spcPct val="0"/>
              </a:spcBef>
              <a:spcAft>
                <a:spcPct val="0"/>
              </a:spcAft>
            </a:pPr>
            <a:r>
              <a:rPr lang="en-US" altLang="ja-JP" dirty="0">
                <a:solidFill>
                  <a:srgbClr val="006835"/>
                </a:solidFill>
              </a:rPr>
              <a:t>Global</a:t>
            </a:r>
            <a:r>
              <a:rPr lang="ja-JP" altLang="en-US" dirty="0">
                <a:solidFill>
                  <a:srgbClr val="006835"/>
                </a:solidFill>
              </a:rPr>
              <a:t> </a:t>
            </a:r>
            <a:r>
              <a:rPr lang="en-US" altLang="ja-JP" dirty="0">
                <a:solidFill>
                  <a:srgbClr val="006835"/>
                </a:solidFill>
              </a:rPr>
              <a:t>Cha</a:t>
            </a:r>
          </a:p>
          <a:p>
            <a:pPr algn="ctr" fontAlgn="base">
              <a:spcBef>
                <a:spcPct val="0"/>
              </a:spcBef>
              <a:spcAft>
                <a:spcPct val="0"/>
              </a:spcAft>
            </a:pPr>
            <a:r>
              <a:rPr lang="ja-JP" altLang="en-US" sz="1400" dirty="0">
                <a:solidFill>
                  <a:srgbClr val="006835"/>
                </a:solidFill>
              </a:rPr>
              <a:t>仕様書</a:t>
            </a:r>
            <a:r>
              <a:rPr lang="en-US" altLang="ja-JP" dirty="0">
                <a:solidFill>
                  <a:srgbClr val="006835"/>
                </a:solidFill>
              </a:rPr>
              <a:t>3.0</a:t>
            </a:r>
          </a:p>
        </p:txBody>
      </p:sp>
      <p:pic>
        <p:nvPicPr>
          <p:cNvPr id="20" name="図 19"/>
          <p:cNvPicPr>
            <a:picLocks noChangeAspect="1"/>
          </p:cNvPicPr>
          <p:nvPr/>
        </p:nvPicPr>
        <p:blipFill rotWithShape="1">
          <a:blip r:embed="rId9" cstate="email">
            <a:biLevel thresh="75000"/>
            <a:extLst>
              <a:ext uri="{28A0092B-C50C-407E-A947-70E740481C1C}">
                <a14:useLocalDpi xmlns:a14="http://schemas.microsoft.com/office/drawing/2010/main"/>
              </a:ext>
            </a:extLst>
          </a:blip>
          <a:srcRect l="21026" t="44631" r="39467" b="19750"/>
          <a:stretch/>
        </p:blipFill>
        <p:spPr>
          <a:xfrm>
            <a:off x="5579291" y="1314776"/>
            <a:ext cx="999941" cy="523218"/>
          </a:xfrm>
          <a:prstGeom prst="rect">
            <a:avLst/>
          </a:prstGeom>
        </p:spPr>
      </p:pic>
      <p:pic>
        <p:nvPicPr>
          <p:cNvPr id="38" name="図 37"/>
          <p:cNvPicPr>
            <a:picLocks noChangeAspect="1"/>
          </p:cNvPicPr>
          <p:nvPr/>
        </p:nvPicPr>
        <p:blipFill rotWithShape="1">
          <a:blip r:embed="rId10" cstate="screen">
            <a:biLevel thresh="75000"/>
            <a:extLst>
              <a:ext uri="{BEBA8EAE-BF5A-486C-A8C5-ECC9F3942E4B}">
                <a14:imgProps xmlns:a14="http://schemas.microsoft.com/office/drawing/2010/main">
                  <a14:imgLayer r:embed="rId11">
                    <a14:imgEffect>
                      <a14:artisticBlur/>
                    </a14:imgEffect>
                  </a14:imgLayer>
                </a14:imgProps>
              </a:ext>
              <a:ext uri="{28A0092B-C50C-407E-A947-70E740481C1C}">
                <a14:useLocalDpi xmlns:a14="http://schemas.microsoft.com/office/drawing/2010/main"/>
              </a:ext>
            </a:extLst>
          </a:blip>
          <a:srcRect/>
          <a:stretch/>
        </p:blipFill>
        <p:spPr>
          <a:xfrm>
            <a:off x="8166159" y="1186690"/>
            <a:ext cx="605548" cy="465807"/>
          </a:xfrm>
          <a:prstGeom prst="rect">
            <a:avLst/>
          </a:prstGeom>
          <a:noFill/>
          <a:ln>
            <a:noFill/>
          </a:ln>
        </p:spPr>
      </p:pic>
      <p:sp>
        <p:nvSpPr>
          <p:cNvPr id="39" name="タイトル 1"/>
          <p:cNvSpPr txBox="1">
            <a:spLocks/>
          </p:cNvSpPr>
          <p:nvPr/>
        </p:nvSpPr>
        <p:spPr bwMode="auto">
          <a:xfrm>
            <a:off x="7650888" y="771048"/>
            <a:ext cx="1177646"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hangingPunct="0">
              <a:spcBef>
                <a:spcPct val="0"/>
              </a:spcBef>
              <a:buFontTx/>
              <a:buNone/>
            </a:pPr>
            <a:r>
              <a:rPr lang="ja-JP" altLang="en-US" sz="1800" b="1" dirty="0">
                <a:solidFill>
                  <a:srgbClr val="00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新コネクタ</a:t>
            </a:r>
            <a:endParaRPr lang="en-US" altLang="ja-JP" sz="1800" b="1" dirty="0">
              <a:solidFill>
                <a:srgbClr val="00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110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06" descr="data:image/png;base64,iVBORw0KGgoAAAANSUhEUgAAASEAAACvCAMAAACFDpg1AAAAwFBMVEX///90dnh6uABvcXN2tgBsbnBnaWxpbG7h4uKtrq/m5+fu7u51d3n8/PzMzM16fH6Ehoe3uLnZ2dpwswD19fWOj5G/v8CYmZrT1NSrrK39/vq/wMHGx8ikpabr6+tkZmmLjY75/PK42IbT5rien6DG36Du9uHo8tacyVHp89j0+ene7MXB3ZWKwDDk8M6p0GyTxT+jzVu2132CvB3L4qiZx0zC3ZmizGOq0HGHvinS5rOGvw1lrgC11oHY6b6+24z3f1SrAAAVHUlEQVR4nO1dCVfqOtemdGJuSwtlFFBEZVAUh6PnO/r//9XXjG3SpA2Twn191rrrXNs0JE93dvbe2UkLhV/84he/+MUvfnFM1IP6PmXqwTY/FmxV+mCojh2I2hT8pTlNeLXktMA/nRq6qVXoH+60Qx5thvZoNNJb0SOB65TQxZI2ZjoycKMyo1oj+l/XoQB3gqE+Glkt/FwXXneHlfhRFz7F1ONMq+CPPm5XLVH6aKi6ugsBGYr6C6+WdBf807AdeM8BLRmAPxzdNsu4zabthGHLGXVBB+0puhpaXrJ6zzTdMBzXwEVYkw5qBAxVHVMPQ9c2EeMtcMMxbZ2yUrJxYwCGpu2CH7OaqNZEu46NqmvVAwA4FCxNh00gDFnD+ObA6taD6oWn2bBIVde71Xq9Xi2B11rRTPh2L0ytmqg90PV+UI8eA3IFKvLsMqgR9nlcie50TRfKXMseBEG1MjSdC/ysp2u0ro6pDWA9FVjYszzYrG8ZdhFDib8ihiA1lKFufG9gIeEpI3Fp22GynqntoZvD5NWO1WKVUJ+IWF030fhyEOEtGwmPa/dxgbHumESgxkRwETyrr9q//cEx5NRsIPVZDFVQr0M7oSWiJ0ZOAIbO6CJ5tUEGH0GbMFQh3HURtYShgTUkBdwBfQlWjan2BxkajbsmaHkWQxewb/XQYpVANEwiEWEFK5KhkJUhylCJ3PHsLnocMdQgDHlWOVJVqEzVcpNj90cZcisOEKIshtCbTTHUMMfRGEFqLK7d1vsMRWmGyoghIpKhjQuEVgf+B6v5WYbsUjNCCbZ35AZ9OxIRytAU3oQiPkCdazp2uyBgqODozabpctV3bdPxEiNEylALju5ogtSReqpoNtBa6A2lGLLLcbuOjaqr2REsCzYsYqhQi4YLYcjUwc3RGM5lcIqt2TacgxFDrZFlWQ6aUiLZ4nQTQNu1bKtFuyJnCJoBuokFNSInBCKI6oYMXWjRb42gXvN01C5OyR0HkT00DSMgU2wUtSRiImbIBfdC2KuBqWm6ro/LsGeIoeF4PNbx+w3caCJMz79Bc1gza2SoyUeZDmrXxgNcsAXnsTG2LABD1dZ4HDUW/O3hdg0K3wBeD1WjnpqNChlliUk2mmUqpZpJJmPIUGQPXdAR4OlmW/gbJZcolwwZMtuVhqaVSLNqDqgVq3E0yqIf61iIIetbuMFNSTEUUeGUNImm7pt4TFE9FOuIyIaUmHAdm5hFGXookpmpSazohgknxQqSSvobTcLQD85l4F21zGlNNpeNTTQbCxgKHEfio1YtOUPJ2b7qEEUW6k40gMcusvFPjaHolWsyGSo0NWwLhxbqTIKhmoyhkjXmGYoGJxK4KTKikT3Ut9HVuqlhHxcZ08RiPBWGCi5liNFD8I8hNgo9GwlBoMCQR01rylABi0sVT+9oGqxjjRV5KxcA1YYO4wBjGzXkZxgymx0APNvD3jZMzJAdopvgxWKGqjUkPIFuhs1SqRP5mnKGOl6nVCp5mkWsgJihvq17pVLDMRHR2KZuWjDSMiSqPZo2QMM6ptmNKmqESD159hC1Kz86tT8iy96GBhGkZIR769pYhtDNEWjlYIRtalyoU7Ojyd+09C5uZ6BpvKb2RmZUxjap4dIe0eDI0LTB4y30TGuESJxaLcA1de+m6IG2Dn7MthwoPF6yXcdG0PYQ4PxZbqPelsqwJZUyulcO4DUcO/PKqGEXXst1wzY1reuex7/ToD1sueNh/K5L5dgtaQ7HbjjAtxplxEnV84JCUKY1lcoN/O84qmiAFTZul/czUcdf/OIXv/jFL35xVqhWKpVmpXLxHcbn0VGvVEqlqEPs1WopHwK7KWgOvKlbs4DlCexPSx93Bxnrb73Z/WLx8XG1WMwmh+tSIG3xtqZe0PHGDuwN6IzmhuVBB1mPfV0FHba2pueCaKCuMYguuO1q+sfvPi/Xm6JBUCwWV4/Lxc0BiOprsgZrWm3c7SivmDZDjesOrAU6LI6mgMTqLajO4bmJYTopQ/16vXl/X0W8GIaPCIJsFVdvX/uKU3bjdbPW6gveWAqdlqRDcElBhaCIoaSaCaX8QI5c3tvrTSLc3d0sFlfLxw2RI0CT//7no7cHQ1Zuw02nmzfe6kNT1iHd24mheiuToUg+s2O8s6vXt6JPWPKNh6udScplCJKUHeopOfLuHImhSIxyw+C9myVgqYhY2jzdHY8h0PqModapZfTmaAxpukpYZfZxuzEwScXHz10ESY0hTXekFJWyH1RnaCxhCCh80zT5aU20rCUk6fmdCJK//jgaQ5ruSigKalxB0BuTTtMsQ1mTPZPUBBkCzNi605qWvfZg4EWmEaPuTE/cIgFJT0Wskvy/z9vKkSVvPE+R8JXVmUlHN92h1x8M2l55GoK1XxOGJentYVmKboOxmL2R6YynXqMSJBIIg2rZTfycXK5TmC9XPlbb6y3HGmFID/kmT1sO88p04foyWOWlJZxywjEAyVbNAQxXkgK2+iJ+vVkSOhnVYWL4bbNWMHndEKX9uJXOJgyZqdX8Qr0KrMCEVHfSjwdugqCh7J1Shg6Rsde3YyHa6sHJdZFw9LWFGGUwBFAJ4/ZotfRLbcciJKkB4KAMwdRABGtLx6j3ROa194XyQzkMRcMoliKBWRSrabMpeBjjsAzVx3peo6W4eSRTv7IY5TJUaMRClFLWTSphujhhAuGwDBWaRHD1cn5hHh94qPmPc7UH8hlKjKSUJiqTt8m6nTwOzBBVfnq4Q8Ro/uZjMVIbaQoMxV4kP53VqZ7ONnAPzFCBzmfjnWJqWIwM41qltApDVTqWHHaYVcgNsSVAcWiGqInh7LZcebPC2uhSobAKQwkhYtUxbanIEEjg0Ax19mSoMLnFI+0hv6wSQ006ebD6OFZD2S09NEMle0+GCoUlpugld0pTYqgeq0bmOpEt7nIKh2aosj9DhWs80N7yQpBKDBWmRFgYK5Y64HqOD3mKDEX6Wo0iNYaowrGTV+NZN8dy+1GGJjPJQLrCA+02+3k1hqhlaCabVKUMZdjTAD+oqZ//+r6/EYc8Fpiit8wa1Bi6IH00k87pBVkGyAv3HZqhhipDvQfoiBnGWujOXxUVJn1Fhoj/ZSa5qGg/xJCnaDH2HpCURCRs7kUFPrC6zjIdt2UoOZ4qtZ9hiEbt9GF2wUtCEBAjoRtGJv0MB0SNIaqTT4KhCjXDstxlKiGYorVQF/1BDkhR7saeI0PULbMzf7e3STJU9L+EpdaIolup5XiGDHU0isxyXwxBEW5EpeaIR38pq+b8GCrFiw+ZhuqcJ8hYC8t9Gtmq6NwYqrdjCcqe6//wDBWNK2FBpK2Nd4ltfVYM1YNBS3WpY8bzE5GwEhfFquif+O73MrT1ls5Kk6IzKIe1xPpUToDxX0qEImXzKSx6g+OyQj31vQyZg6YMwoWkoGWZCTCLnLqbSdB8kyZIGuv48jPufitDGcvSjqiKpjy9IW/V/lUgQpGYCC3rwgSNM1+4qv/NDMl7LDKPm7a0fJjjkf0VMmT8EZdeIE30LrIbT4YhURCuacqK54XwP30RQcXiZiYu/4YoEhmVZ8qQVstOsEpP9XiYSXzUGWZUMOOfK0OaOcwYZxMxP/IJv/CAhEgQBzlbhjSzJafoWjLIIoh1dWGG5j4jLUQnw5BoxQ2cECXPadLHUooeJYMsI1p2i4Qo7Z59L0PSyd4U/37Q9xLoDkMmpUm6xHInlaAIkmfwMFulhOhbGdK7ngTtnEg3Rr1aGiYSb22Jul5KRSjS1RIP9Qkb1imb6MS9DlFbElloqW3NCOsMhmTuF2YovfJxVp4rRodSJE6Puc8aZMZG7MNT1cWr8nNkKEGR0PcQexw5w+wFP5RS5WfJUByH1UUpFe+ZDEk8jxVh6C934zwZqlKGBO7cXG4MQQpWIu9rRmMBvHd7ngzF+Tr8kWWFvEEmceGv6EO8SXSmDNFEglpKEfXk5iIRIkGF8UPGig0TnSlD8WaSVJVSnyymKC1EyZHps6PwXBmiacqpn/7IVkNF4YT/lJA745W5daYMVeneypQx/sYMMrBJ0cdb8eKLj9wzC2Z1lk3dU2OINujkGEpN9/MV09v3t+Vi9vGPs7KNJ+aZO8Y+4Ca7c8xsKGQxdJ8cL8YSd7Z3zYqR8ZBQx3crjj8mlWZbhpJ9PEmGHuLeGutEzPWmyFL0l6jrySs3Bos+s/KoxhBNi2MyrH4sBy2LoTidwX9gFPKCExTj/en+/ubzYZMyDlhFtE8eY/Wn8hgzGIoHmfHILX/xsWu4Nd8XGE/sAr8aQ11q5SevBmNyNTuP56hzGTfAr0mPjb/8lC5Yp5bgPcmtGkOUCmaDS5wtnJMLdniGpPZQPGmlMxcvc4ztGMn1aSWGqAXLxWOGwjTrNA7PUBzjZ4NyE2Iu+q/ph1L5MlIkAyRKDHmSYEOfqqfsyezwDNEWcX7ZM2ZInJP3pkgRk0ajwlCd9FBz2DdG91fkbIU7PEN02xYnvUQbi8NkGYtEDPxtGfLonsAxeyOIqctcRj84Qx3Jjrc52Q/NuxUIPUWGmFi2AkPxmE+dtRFvq8oUokMzlNjpymZZLQgF4lSgwkptmDEE5zN0EW8Yr/FrFTQ5XqtlaaJDM+TFa7Hsz/7JFKH84Bph6CXxTC5DlfiUhPSkXqdNzUx4OjBDXrz/mM0BmZC9h5Kl58JCcZRtw1AjsRJspRPF4rWrrJSnXRiqyqqrJs7R4Ib9PdkzJqu0935ghoJG8pgNUXIudWkBRVLvjHaoWZWDZWTguGG5Ualynw2rX5SThx1xEwQ2CX1xzivArdIwY9Y76Lkffa7BzYYXusncC1149nc5WWRa4fqDP6wUv3NbCquWtLWAuQ5OjtHccOj1O80qOCu81PDYw8T4IxL+4rV3+c7MrPXqBEQMaTrXYi6xUhNE8wCSB39EfWp5jQrsTKfRLk9bbg1+nEtTgeSEJnT4EG4Tl/zBLXTc5e/0uVOToY2IoTzITtVic3zAe8cEoyOVzKOdYRWNMU6t4ZlKkANEMVea74V6aFeCEq6HuN/HY6jGBT56OHM8c8uhLH1vX4Z0J2NDvZdF0dEY0lNhu3n+XrHYcTswQ/Y4c5r25Em9OzOUfR5jJNPpBLSvXD0dYaIkQyKbOqPlppN3iE1TftwgZKgmuytlqDCwsygy3UFqYsVrrcKM30Qplfme8csylQigR2s18o8fCYayEwehph7y6Ygi2Kxr1+y6tdRhbLhJbl9gTuLUPEOSMU2g4ngwi7JDW5ZYaOpazQn7imZwpVsTdCeqB2iL+kB+QhxF+kVcdNpDV7fwvIhaZelhX+wCIlMnFZ3mcaOgiJj4UL0hPtmuPxg0tvs6W9AYOpaNOwNMGMt2Q2//r3UEpU6/j1rVHoh3yEDgvRm5J+aI9zOwUD8DbFsEzQHqTLvfER04fUTg1LwsYwhBxayWBE/OG3gmk8U9YtzkEyRJdTxzYBFSONY0dzaTbIg9c5DoosIJeVd5ulrl3KbzAz5ZQKVvkzzfTO18tBOA4mmAqCzum9Ik9JojRMbJKmpuhHz939+X5dW9ktbExtBaqXBeHp9sm97P45J9d3c+PO3+RVI6CbxRlUuckuI6c5jlGp0/hyWnRXCDFaanq5wIPodJZk660hmEP4MPn3155FyX/CdXeJCpvvyrLIYkG6pPAbP/Y9MRyPlJue+UnIsnyGaQ4J9AWRskLf9kB1mhV2SFoEeanjO39LCr5avPfpOXlBQZLyushnZq/Leg98IlJOCcxLxjJZdqh+IxmBc5iowNEdnnHZr+XVj6bIz5hmRyZEbFSIKi5GgYCWasj28UF3is+qc7yGBf2QFFXKgsS5AsXxjv2/3Y/DGRw2isbnCOqKFiXfwceLeBeFtZ55RRFrPDr2n0rt/JZ3OKDz1yzMN2kvjteDTYIGqPpCXKJ/J4eWd7S3hy9Qi2NWygqYoT1E7XoIZYGNwOwnt6oKJYW/eeaAHJoSe5wNKJdd7O1XwTIrebi8TTYI7Q55ontoXt+e6xCO1bzdFxyQtRfLiA4AsSiziOse+7x5FH4+2UZzKAmcE7V/G5nPyHSOZ/EhsyZAcNqOIxN7HmVPBgcEq5l9j4ZPhLEgyZfd4mNxzknA+cC6zvmKSPE0XUVC7ExxziYRTfX96enm7XG25Dz46fbyMgHzrZ4etd3w7gMLHGD5sFHX9sM3lRclSFKojDITud6KQQ2dW875ibSi89bVIRNEP0HEQICpHPOo+52Qj7qmmSZLyN6/uDuE+rlXk6VnHIMUZd39MNnbGI3ihvQc/TGwkTBCmHFsXovZ+HOR0DLEXwC18T+ZFC+yohGoUSHaR3ogBnCvCHc0xk6lp8zOQWeCZj7DzUNAJUO5z27S35KR4PsT3f/D35dOAJB1/TmEWtNja8bCx4KxEYR097+lETst9qX5vzmwEkP306R+96w3gahv+y9+xDA1Cn75CxAKs1xm1qAE1eb4s++Yb96s/+qWLk/AJ/T4Ph+wGtXNFHj3p3Hw+365fbP9c3e2poALJ7etsY9ylgBtruHzlaQ85BN3aI4P484MKxwgfY9gCN4J5p3iJcvjJUvym6A+gBBSe9hpgFuLZurI9FEV0kOeFcjzzAsJbxfhQdEccLVJOOThLQ0zAk35DYC/GhTNkr3qeOHj4SWfpNn13xufkPDDGIHj7h/+GwU1rs4p31EEPAW6LEn7DbDbOXeIHpzCUI4gknHzwdKnrzSjOHjOK5TvMssNlirA+yYecujnkbsq8KnB2ukUNv+H/2No16l3Hq2ZHMiB/BPYnhGJd7cdR7TvDj/xdUEMX8jWRabXbnaPKR2M9hFM8p5qqA3pK8fWPzbyeOJs/rRITSuD2viKIK7tZEjAzjYWsje/71N5m0eLauajZiJWL4xeUW09D84yV5uHDE8PHiBT+L+UNC0RbXlzMFC6k3/3xjFgCMA1kNJ4r7l7izMFB9nTlh9+6/Hv8yx5oaxub11JPM9sTiltEn0Xh7+Xr+TPE0ubl6vlwZ3MndUenr81lX3Rn3D2z2EMom2qxu396+lsvlw9vj6p1cLbL8rNV3xpw3Zk+r9PKrkQR/Eyqul8//AfkhmFytxTyIAcp+nWewfg/Mnx95NSOjx99c/penrwxMPv69wBXYDNnxN29fd//x2SsTk9nnv5dVkdM+BtHej8v7+f8yPQS92eLz+ulxvUK7MDer1ePb1/Pi/oyCG/8PU/GstdfzS7YAAAAASUVORK5CYII="/>
          <p:cNvSpPr>
            <a:spLocks noChangeAspect="1" noChangeArrowheads="1"/>
          </p:cNvSpPr>
          <p:nvPr/>
        </p:nvSpPr>
        <p:spPr bwMode="auto">
          <a:xfrm>
            <a:off x="1527175" y="1354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en-GB" altLang="ja-JP" sz="1800">
              <a:solidFill>
                <a:srgbClr val="000000"/>
              </a:solidFill>
              <a:latin typeface="Arial" pitchFamily="34" charset="0"/>
              <a:ea typeface="HG丸ｺﾞｼｯｸM-PRO" pitchFamily="50" charset="-128"/>
            </a:endParaRPr>
          </a:p>
        </p:txBody>
      </p:sp>
      <p:pic>
        <p:nvPicPr>
          <p:cNvPr id="5" name="Image 425"/>
          <p:cNvPicPr>
            <a:picLocks noChangeAspect="1"/>
          </p:cNvPicPr>
          <p:nvPr/>
        </p:nvPicPr>
        <p:blipFill>
          <a:blip r:embed="rId3" cstate="print">
            <a:extLst>
              <a:ext uri="{28A0092B-C50C-407E-A947-70E740481C1C}">
                <a14:useLocalDpi xmlns:a14="http://schemas.microsoft.com/office/drawing/2010/main" val="0"/>
              </a:ext>
            </a:extLst>
          </a:blip>
          <a:srcRect l="8501" t="30360" r="8250" b="44441"/>
          <a:stretch>
            <a:fillRect/>
          </a:stretch>
        </p:blipFill>
        <p:spPr bwMode="auto">
          <a:xfrm>
            <a:off x="5876778" y="2239864"/>
            <a:ext cx="558473" cy="3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56"/>
          <p:cNvPicPr>
            <a:picLocks noChangeAspect="1"/>
          </p:cNvPicPr>
          <p:nvPr/>
        </p:nvPicPr>
        <p:blipFill>
          <a:blip r:embed="rId4" cstate="print">
            <a:extLst>
              <a:ext uri="{28A0092B-C50C-407E-A947-70E740481C1C}">
                <a14:useLocalDpi xmlns:a14="http://schemas.microsoft.com/office/drawing/2010/main" val="0"/>
              </a:ext>
            </a:extLst>
          </a:blip>
          <a:srcRect l="-17354" t="16219" b="22221"/>
          <a:stretch>
            <a:fillRect/>
          </a:stretch>
        </p:blipFill>
        <p:spPr bwMode="auto">
          <a:xfrm>
            <a:off x="4404899" y="3571126"/>
            <a:ext cx="555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46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290" y="2584479"/>
            <a:ext cx="5556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5103" y="3506161"/>
            <a:ext cx="635261" cy="35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46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2651" y="2463834"/>
            <a:ext cx="6064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46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9478" y="3256327"/>
            <a:ext cx="547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7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0666"/>
          <a:stretch>
            <a:fillRect/>
          </a:stretch>
        </p:blipFill>
        <p:spPr bwMode="auto">
          <a:xfrm>
            <a:off x="4978899" y="2058276"/>
            <a:ext cx="711699"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47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17800" y="2516744"/>
            <a:ext cx="395959" cy="38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47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307" y="3125861"/>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s://encrypted-tbn0.gstatic.com/images?q=tbn:ANd9GcTqGJNIyhPO5svNdByYgsdh6X2TBbPD2mgRENim4WaRYrTzr0YA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2340" y="1120010"/>
            <a:ext cx="446665" cy="44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Fichier:PSA Logo.sv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8835" y="1372123"/>
            <a:ext cx="12398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http://www.parking-net.com/Upload/ContentManagersPictures/Circontrol/LogoCircontrol.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5454" y="2819432"/>
            <a:ext cx="8223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descr="http://www.dbtcev.fr/wp-content/themes/dbtcev/images/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8002" y="2418813"/>
            <a:ext cx="1000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descr="http://img4.wikia.nocookie.net/__cb20100626174637/logopedia/images/8/8c/Nissan_log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89803" y="1053721"/>
            <a:ext cx="533537" cy="45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6" descr="http://www.risorsalavoro.it/wp-content/uploads/2015/01/ABB.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849" y="1973627"/>
            <a:ext cx="587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0" descr="https://encrypted-tbn0.gstatic.com/images?q=tbn:ANd9GcTquELBAf-JNoy5ke78GMBhMKumLrqOknydzdfF1htjPF2Qntb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3312" y="2454768"/>
            <a:ext cx="592886" cy="59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8" descr="http://goodlogo.com/images/logos/mazda_logo_2400.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73292" y="3206463"/>
            <a:ext cx="530221" cy="44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4" descr="http://www.efacecusa.com/sites/default/files/EFACEC%20logo-highre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265" y="2562068"/>
            <a:ext cx="682898" cy="27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http://upload.wikimedia.org/wikipedia/en/thumb/4/47/Subaru_logo.svg/1280px-Subaru_logo.svg.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78727" y="3681996"/>
            <a:ext cx="608833" cy="35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2" descr="Datei:Yazaki Group Logo.sv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0857" y="3728255"/>
            <a:ext cx="1168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4" descr="http://upload.wikimedia.org/wikipedia/en/b/bb/Fujikura_company_logo.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39365" y="2812450"/>
            <a:ext cx="8461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6" descr="http://www.customercarephonenumber.in/wp-content/uploads/2012/12/Delta-Electronics-India-Company-Logo.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16200" y="2852737"/>
            <a:ext cx="917171" cy="28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8" descr="http://optimusfp7.eu/wp-content/uploads/2013/09/Ingeteam-logo.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5311" y="3052499"/>
            <a:ext cx="6905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0" descr="http://www.amcomp.co.il/sites/am-comp/UserContent/images/manufacturers/NICHICON/Nichicon.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77410" y="1845773"/>
            <a:ext cx="1002678" cy="2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4" descr="http://cmcoutperform.com/files/SEW%20Eurodrive%20Company%20of%20Canada%20Ltd.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56594" y="3242665"/>
            <a:ext cx="6016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8" descr="http://blog.mcgrathcityhyundai.com/wp-content/uploads/2012/10/kia_hyundai_logos215.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82390" y="1058321"/>
            <a:ext cx="473226" cy="5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0" descr="http://parrot.arcos.inf.uc3m.es/wordpress/wp-content/uploads/2013/09/evo-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03989" y="3969971"/>
            <a:ext cx="646371" cy="21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0" descr="http://forumtelecos.upc.edu/img-2/logos/applus-idiada-hd/image_preview"/>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08780" y="1640818"/>
            <a:ext cx="735012" cy="4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14" descr="http://www.andromedapower.com/uploads/Logo_Sfondo_Bianco.png"/>
          <p:cNvPicPr>
            <a:picLocks noChangeAspect="1" noChangeArrowheads="1"/>
          </p:cNvPicPr>
          <p:nvPr/>
        </p:nvPicPr>
        <p:blipFill>
          <a:blip r:embed="rId31" cstate="print">
            <a:extLst>
              <a:ext uri="{28A0092B-C50C-407E-A947-70E740481C1C}">
                <a14:useLocalDpi xmlns:a14="http://schemas.microsoft.com/office/drawing/2010/main" val="0"/>
              </a:ext>
            </a:extLst>
          </a:blip>
          <a:srcRect r="24753" b="68837"/>
          <a:stretch>
            <a:fillRect/>
          </a:stretch>
        </p:blipFill>
        <p:spPr bwMode="auto">
          <a:xfrm>
            <a:off x="4529388" y="3839162"/>
            <a:ext cx="1091674" cy="18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20" descr="http://upload.wikimedia.org/wikipedia/commons/9/95/Verbund-group-logo.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71045" y="2151426"/>
            <a:ext cx="905864" cy="4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22" descr="http://tritium.com.au/wp-content/uploads/2014/08/Tritium_Logo_No_Tagline_225x66.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45682" y="2518228"/>
            <a:ext cx="854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28" descr="http://myte.trendsetter.com/images/a/a4/SumitomoElectric-Logo.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81938" y="2247037"/>
            <a:ext cx="1336850" cy="2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30" descr="http://www.jamtkraft.se/globalassets/filer/om-jamtkraft/nyhetsrummet/logotyper/logotyp_centrerad.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851447" y="3451608"/>
            <a:ext cx="558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32" descr="http://www.evunion.eu/wp-content/uploads/2014/03/EVU_Logo_Small_Transparent-01-e1394013124917.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04472" y="2827947"/>
            <a:ext cx="77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8" descr="http://www.eon.com/etc/designs/eon/static/images/eon-logo-print.gif"/>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387058" y="3159663"/>
            <a:ext cx="669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40" descr="http://www.fujielectric.com.my/images/Fuj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655616" y="3926369"/>
            <a:ext cx="965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42" descr="https://lh4.googleusercontent.com/-BLdltMdFz64/TXqCbSdouFI/AAAAAAAAK2k/0p850ZEXrbE/s1600/Hitachi_logo.gif"/>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104699" y="2437350"/>
            <a:ext cx="1081428" cy="3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48627" y="2905461"/>
            <a:ext cx="322332" cy="38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038348" y="2118340"/>
            <a:ext cx="1875281" cy="21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図 6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406765" y="1585909"/>
            <a:ext cx="926443" cy="213415"/>
          </a:xfrm>
          <a:prstGeom prst="rect">
            <a:avLst/>
          </a:prstGeom>
        </p:spPr>
      </p:pic>
      <p:pic>
        <p:nvPicPr>
          <p:cNvPr id="66" name="図 65"/>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546033" y="2511048"/>
            <a:ext cx="1042639" cy="192889"/>
          </a:xfrm>
          <a:prstGeom prst="rect">
            <a:avLst/>
          </a:prstGeom>
        </p:spPr>
      </p:pic>
      <p:pic>
        <p:nvPicPr>
          <p:cNvPr id="67" name="図 66"/>
          <p:cNvPicPr>
            <a:picLocks noChangeAspect="1"/>
          </p:cNvPicPr>
          <p:nvPr/>
        </p:nvPicPr>
        <p:blipFill rotWithShape="1">
          <a:blip r:embed="rId44" cstate="print">
            <a:extLst>
              <a:ext uri="{28A0092B-C50C-407E-A947-70E740481C1C}">
                <a14:useLocalDpi xmlns:a14="http://schemas.microsoft.com/office/drawing/2010/main" val="0"/>
              </a:ext>
            </a:extLst>
          </a:blip>
          <a:srcRect/>
          <a:stretch/>
        </p:blipFill>
        <p:spPr>
          <a:xfrm>
            <a:off x="7826374" y="2128813"/>
            <a:ext cx="1317625" cy="264203"/>
          </a:xfrm>
          <a:prstGeom prst="rect">
            <a:avLst/>
          </a:prstGeom>
        </p:spPr>
      </p:pic>
      <p:pic>
        <p:nvPicPr>
          <p:cNvPr id="68" name="図 67"/>
          <p:cNvPicPr>
            <a:picLocks noChangeAspect="1"/>
          </p:cNvPicPr>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1956" y="3384404"/>
            <a:ext cx="578953" cy="694743"/>
          </a:xfrm>
          <a:prstGeom prst="rect">
            <a:avLst/>
          </a:prstGeom>
        </p:spPr>
      </p:pic>
      <p:pic>
        <p:nvPicPr>
          <p:cNvPr id="69" name="図 6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4862944" y="2334008"/>
            <a:ext cx="1051255" cy="325889"/>
          </a:xfrm>
          <a:prstGeom prst="rect">
            <a:avLst/>
          </a:prstGeom>
        </p:spPr>
      </p:pic>
      <p:pic>
        <p:nvPicPr>
          <p:cNvPr id="70" name="図 69"/>
          <p:cNvPicPr>
            <a:picLocks noChangeAspect="1"/>
          </p:cNvPicPr>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176" y="1517189"/>
            <a:ext cx="891022" cy="470368"/>
          </a:xfrm>
          <a:prstGeom prst="rect">
            <a:avLst/>
          </a:prstGeom>
        </p:spPr>
      </p:pic>
      <p:pic>
        <p:nvPicPr>
          <p:cNvPr id="71" name="図 70"/>
          <p:cNvPicPr>
            <a:picLocks noChangeAspect="1"/>
          </p:cNvPicPr>
          <p:nvPr/>
        </p:nvPicPr>
        <p:blipFill rotWithShape="1">
          <a:blip r:embed="rId48" cstate="print">
            <a:extLst>
              <a:ext uri="{28A0092B-C50C-407E-A947-70E740481C1C}">
                <a14:useLocalDpi xmlns:a14="http://schemas.microsoft.com/office/drawing/2010/main" val="0"/>
              </a:ext>
            </a:extLst>
          </a:blip>
          <a:srcRect/>
          <a:stretch/>
        </p:blipFill>
        <p:spPr>
          <a:xfrm>
            <a:off x="92415" y="3727425"/>
            <a:ext cx="410036" cy="389009"/>
          </a:xfrm>
          <a:prstGeom prst="rect">
            <a:avLst/>
          </a:prstGeom>
        </p:spPr>
      </p:pic>
      <p:pic>
        <p:nvPicPr>
          <p:cNvPr id="72" name="図 71"/>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228561" y="1581657"/>
            <a:ext cx="1103354" cy="349395"/>
          </a:xfrm>
          <a:prstGeom prst="rect">
            <a:avLst/>
          </a:prstGeom>
        </p:spPr>
      </p:pic>
      <p:pic>
        <p:nvPicPr>
          <p:cNvPr id="61" name="図 60"/>
          <p:cNvPicPr>
            <a:picLocks noChangeAspect="1"/>
          </p:cNvPicPr>
          <p:nvPr/>
        </p:nvPicPr>
        <p:blipFill>
          <a:blip r:embed="rId50"/>
          <a:stretch>
            <a:fillRect/>
          </a:stretch>
        </p:blipFill>
        <p:spPr>
          <a:xfrm>
            <a:off x="786284" y="3174326"/>
            <a:ext cx="581129" cy="464903"/>
          </a:xfrm>
          <a:prstGeom prst="rect">
            <a:avLst/>
          </a:prstGeom>
        </p:spPr>
      </p:pic>
      <p:pic>
        <p:nvPicPr>
          <p:cNvPr id="84" name="図 83"/>
          <p:cNvPicPr>
            <a:picLocks noChangeAspect="1"/>
          </p:cNvPicPr>
          <p:nvPr/>
        </p:nvPicPr>
        <p:blipFill>
          <a:blip r:embed="rId51"/>
          <a:stretch>
            <a:fillRect/>
          </a:stretch>
        </p:blipFill>
        <p:spPr>
          <a:xfrm>
            <a:off x="1989557" y="2390479"/>
            <a:ext cx="490235" cy="392188"/>
          </a:xfrm>
          <a:prstGeom prst="rect">
            <a:avLst/>
          </a:prstGeom>
        </p:spPr>
      </p:pic>
      <p:pic>
        <p:nvPicPr>
          <p:cNvPr id="90" name="図 89"/>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561149" y="4249362"/>
            <a:ext cx="3855529" cy="2233845"/>
          </a:xfrm>
          <a:prstGeom prst="rect">
            <a:avLst/>
          </a:prstGeom>
        </p:spPr>
      </p:pic>
      <p:pic>
        <p:nvPicPr>
          <p:cNvPr id="91" name="図 90"/>
          <p:cNvPicPr>
            <a:picLocks noChangeAspect="1"/>
          </p:cNvPicPr>
          <p:nvPr/>
        </p:nvPicPr>
        <p:blipFill rotWithShape="1">
          <a:blip r:embed="rId53">
            <a:extLst>
              <a:ext uri="{28A0092B-C50C-407E-A947-70E740481C1C}">
                <a14:useLocalDpi xmlns:a14="http://schemas.microsoft.com/office/drawing/2010/main" val="0"/>
              </a:ext>
            </a:extLst>
          </a:blip>
          <a:srcRect t="29808" b="31250"/>
          <a:stretch/>
        </p:blipFill>
        <p:spPr>
          <a:xfrm>
            <a:off x="7163149" y="3638216"/>
            <a:ext cx="784805" cy="244498"/>
          </a:xfrm>
          <a:prstGeom prst="rect">
            <a:avLst/>
          </a:prstGeom>
        </p:spPr>
      </p:pic>
      <p:pic>
        <p:nvPicPr>
          <p:cNvPr id="93" name="図 92"/>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7819797" y="3162403"/>
            <a:ext cx="509346" cy="458412"/>
          </a:xfrm>
          <a:prstGeom prst="rect">
            <a:avLst/>
          </a:prstGeom>
        </p:spPr>
      </p:pic>
      <p:pic>
        <p:nvPicPr>
          <p:cNvPr id="17" name="図 16"/>
          <p:cNvPicPr>
            <a:picLocks noChangeAspect="1"/>
          </p:cNvPicPr>
          <p:nvPr/>
        </p:nvPicPr>
        <p:blipFill>
          <a:blip r:embed="rId55"/>
          <a:stretch>
            <a:fillRect/>
          </a:stretch>
        </p:blipFill>
        <p:spPr>
          <a:xfrm>
            <a:off x="5571555" y="1615053"/>
            <a:ext cx="686471" cy="330523"/>
          </a:xfrm>
          <a:prstGeom prst="rect">
            <a:avLst/>
          </a:prstGeom>
        </p:spPr>
      </p:pic>
      <p:pic>
        <p:nvPicPr>
          <p:cNvPr id="73" name="図 72"/>
          <p:cNvPicPr>
            <a:picLocks noChangeAspect="1"/>
          </p:cNvPicPr>
          <p:nvPr/>
        </p:nvPicPr>
        <p:blipFill>
          <a:blip r:embed="rId56"/>
          <a:stretch>
            <a:fillRect/>
          </a:stretch>
        </p:blipFill>
        <p:spPr>
          <a:xfrm>
            <a:off x="98647" y="1546204"/>
            <a:ext cx="618794" cy="363542"/>
          </a:xfrm>
          <a:prstGeom prst="rect">
            <a:avLst/>
          </a:prstGeom>
        </p:spPr>
      </p:pic>
      <p:pic>
        <p:nvPicPr>
          <p:cNvPr id="99" name="図 98"/>
          <p:cNvPicPr>
            <a:picLocks noChangeAspect="1"/>
          </p:cNvPicPr>
          <p:nvPr/>
        </p:nvPicPr>
        <p:blipFill rotWithShape="1">
          <a:blip r:embed="rId57"/>
          <a:srcRect l="5818" t="23306" r="85634" b="21792"/>
          <a:stretch/>
        </p:blipFill>
        <p:spPr>
          <a:xfrm>
            <a:off x="4787226" y="3147389"/>
            <a:ext cx="699891" cy="395100"/>
          </a:xfrm>
          <a:prstGeom prst="rect">
            <a:avLst/>
          </a:prstGeom>
        </p:spPr>
      </p:pic>
      <p:pic>
        <p:nvPicPr>
          <p:cNvPr id="101" name="図 100"/>
          <p:cNvPicPr>
            <a:picLocks noChangeAspect="1"/>
          </p:cNvPicPr>
          <p:nvPr/>
        </p:nvPicPr>
        <p:blipFill>
          <a:blip r:embed="rId58"/>
          <a:stretch>
            <a:fillRect/>
          </a:stretch>
        </p:blipFill>
        <p:spPr>
          <a:xfrm>
            <a:off x="3714529" y="3127633"/>
            <a:ext cx="953990" cy="431567"/>
          </a:xfrm>
          <a:prstGeom prst="rect">
            <a:avLst/>
          </a:prstGeom>
        </p:spPr>
      </p:pic>
      <p:pic>
        <p:nvPicPr>
          <p:cNvPr id="24" name="図 23"/>
          <p:cNvPicPr>
            <a:picLocks noChangeAspect="1"/>
          </p:cNvPicPr>
          <p:nvPr/>
        </p:nvPicPr>
        <p:blipFill rotWithShape="1">
          <a:blip r:embed="rId59"/>
          <a:srcRect l="30224" r="29647" b="33054"/>
          <a:stretch/>
        </p:blipFill>
        <p:spPr>
          <a:xfrm>
            <a:off x="8026725" y="573342"/>
            <a:ext cx="425221" cy="420288"/>
          </a:xfrm>
          <a:prstGeom prst="rect">
            <a:avLst/>
          </a:prstGeom>
          <a:solidFill>
            <a:srgbClr val="009900">
              <a:alpha val="83137"/>
            </a:srgbClr>
          </a:solidFill>
        </p:spPr>
      </p:pic>
      <p:pic>
        <p:nvPicPr>
          <p:cNvPr id="45" name="図 44"/>
          <p:cNvPicPr>
            <a:picLocks noChangeAspect="1"/>
          </p:cNvPicPr>
          <p:nvPr/>
        </p:nvPicPr>
        <p:blipFill>
          <a:blip r:embed="rId60"/>
          <a:stretch>
            <a:fillRect/>
          </a:stretch>
        </p:blipFill>
        <p:spPr>
          <a:xfrm>
            <a:off x="8507793" y="568842"/>
            <a:ext cx="410870" cy="410870"/>
          </a:xfrm>
          <a:prstGeom prst="rect">
            <a:avLst/>
          </a:prstGeom>
          <a:solidFill>
            <a:srgbClr val="009900">
              <a:alpha val="83137"/>
            </a:srgbClr>
          </a:solidFill>
        </p:spPr>
      </p:pic>
      <p:pic>
        <p:nvPicPr>
          <p:cNvPr id="76" name="図 75"/>
          <p:cNvPicPr>
            <a:picLocks noChangeAspect="1"/>
          </p:cNvPicPr>
          <p:nvPr/>
        </p:nvPicPr>
        <p:blipFill rotWithShape="1">
          <a:blip r:embed="rId61"/>
          <a:srcRect l="16316" t="2504"/>
          <a:stretch/>
        </p:blipFill>
        <p:spPr>
          <a:xfrm>
            <a:off x="8012116" y="1012680"/>
            <a:ext cx="634055" cy="513517"/>
          </a:xfrm>
          <a:prstGeom prst="rect">
            <a:avLst/>
          </a:prstGeom>
          <a:solidFill>
            <a:srgbClr val="009900">
              <a:alpha val="83137"/>
            </a:srgbClr>
          </a:solidFill>
        </p:spPr>
      </p:pic>
      <p:pic>
        <p:nvPicPr>
          <p:cNvPr id="77" name="図 76"/>
          <p:cNvPicPr>
            <a:picLocks noChangeAspect="1"/>
          </p:cNvPicPr>
          <p:nvPr/>
        </p:nvPicPr>
        <p:blipFill rotWithShape="1">
          <a:blip r:embed="rId62"/>
          <a:srcRect l="34193" t="22347" r="35283" b="22347"/>
          <a:stretch/>
        </p:blipFill>
        <p:spPr>
          <a:xfrm>
            <a:off x="8586533" y="1079363"/>
            <a:ext cx="270977" cy="367754"/>
          </a:xfrm>
          <a:prstGeom prst="rect">
            <a:avLst/>
          </a:prstGeom>
          <a:solidFill>
            <a:srgbClr val="009900">
              <a:alpha val="83137"/>
            </a:srgbClr>
          </a:solidFill>
        </p:spPr>
      </p:pic>
      <p:sp>
        <p:nvSpPr>
          <p:cNvPr id="3" name="角丸四角形 2"/>
          <p:cNvSpPr/>
          <p:nvPr/>
        </p:nvSpPr>
        <p:spPr>
          <a:xfrm>
            <a:off x="7923943" y="510606"/>
            <a:ext cx="1070722" cy="1069156"/>
          </a:xfrm>
          <a:prstGeom prst="roundRect">
            <a:avLst/>
          </a:prstGeom>
          <a:solidFill>
            <a:srgbClr val="00CC99">
              <a:alpha val="83137"/>
            </a:srgbClr>
          </a:solidFill>
          <a:ln>
            <a:solidFill>
              <a:srgbClr val="32B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85" name="グループ化 84"/>
          <p:cNvGrpSpPr/>
          <p:nvPr/>
        </p:nvGrpSpPr>
        <p:grpSpPr>
          <a:xfrm>
            <a:off x="4564062" y="4213395"/>
            <a:ext cx="4727322" cy="2615764"/>
            <a:chOff x="4621213" y="4183289"/>
            <a:chExt cx="4589189" cy="2331520"/>
          </a:xfrm>
        </p:grpSpPr>
        <p:sp>
          <p:nvSpPr>
            <p:cNvPr id="86" name="正方形/長方形 85"/>
            <p:cNvSpPr/>
            <p:nvPr/>
          </p:nvSpPr>
          <p:spPr bwMode="auto">
            <a:xfrm>
              <a:off x="4621213" y="4183289"/>
              <a:ext cx="4446111" cy="230949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kumimoji="0" lang="ja-JP" altLang="en-US" kern="0" dirty="0">
                <a:solidFill>
                  <a:srgbClr val="FFFFFF"/>
                </a:solidFill>
                <a:latin typeface="Arial"/>
              </a:endParaRPr>
            </a:p>
          </p:txBody>
        </p:sp>
        <p:sp>
          <p:nvSpPr>
            <p:cNvPr id="87" name="正方形/長方形 48"/>
            <p:cNvSpPr>
              <a:spLocks noChangeArrowheads="1"/>
            </p:cNvSpPr>
            <p:nvPr/>
          </p:nvSpPr>
          <p:spPr bwMode="auto">
            <a:xfrm>
              <a:off x="5646319" y="4457321"/>
              <a:ext cx="3564083" cy="20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85750" indent="-285750" eaLnBrk="1" hangingPunct="1">
                <a:spcBef>
                  <a:spcPct val="0"/>
                </a:spcBef>
                <a:buClr>
                  <a:srgbClr val="25714B"/>
                </a:buClr>
                <a:buFont typeface="Wingdings" panose="05000000000000000000" pitchFamily="2" charset="2"/>
                <a:buChar char="n"/>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a:t>
              </a:r>
              <a:endParaRPr lang="en-US" altLang="ja-JP"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Clr>
                  <a:srgbClr val="25714B"/>
                </a:buClr>
                <a:buFontTx/>
                <a:buNone/>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充電器　・車両　・部品　・コネクタ</a:t>
              </a:r>
              <a:r>
                <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ケーブル　</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spcBef>
                  <a:spcPct val="0"/>
                </a:spcBef>
                <a:buClr>
                  <a:srgbClr val="25714B"/>
                </a:buClr>
                <a:buFont typeface="Wingdings" panose="05000000000000000000" pitchFamily="2" charset="2"/>
                <a:buChar char="n"/>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電力会社　エネルギー産業</a:t>
              </a:r>
              <a:endParaRPr lang="en-US" altLang="ja-JP"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spcBef>
                  <a:spcPct val="0"/>
                </a:spcBef>
                <a:buClr>
                  <a:srgbClr val="25714B"/>
                </a:buClr>
                <a:buFont typeface="Wingdings" panose="05000000000000000000" pitchFamily="2" charset="2"/>
                <a:buChar char="n"/>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通信</a:t>
              </a:r>
              <a:r>
                <a:rPr lang="en-US" altLang="ja-JP"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IT</a:t>
              </a:r>
            </a:p>
            <a:p>
              <a:pPr marL="285750" indent="-285750" eaLnBrk="1" hangingPunct="1">
                <a:spcBef>
                  <a:spcPct val="0"/>
                </a:spcBef>
                <a:buClr>
                  <a:srgbClr val="25714B"/>
                </a:buClr>
                <a:buFont typeface="Wingdings" panose="05000000000000000000" pitchFamily="2" charset="2"/>
                <a:buChar char="n"/>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設置業者、設備工事者</a:t>
              </a:r>
              <a:endParaRPr lang="en-US" altLang="ja-JP"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spcBef>
                  <a:spcPct val="0"/>
                </a:spcBef>
                <a:buClr>
                  <a:srgbClr val="25714B"/>
                </a:buClr>
                <a:buFont typeface="Wingdings" panose="05000000000000000000" pitchFamily="2" charset="2"/>
                <a:buChar char="n"/>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検定機関</a:t>
              </a:r>
              <a:endParaRPr lang="en-US" altLang="ja-JP"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spcBef>
                  <a:spcPct val="0"/>
                </a:spcBef>
                <a:buClr>
                  <a:srgbClr val="25714B"/>
                </a:buClr>
                <a:buFont typeface="Wingdings" panose="05000000000000000000" pitchFamily="2" charset="2"/>
                <a:buChar char="n"/>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大学、研究機関</a:t>
              </a:r>
              <a:endParaRPr lang="en-US" altLang="ja-JP"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spcBef>
                  <a:spcPct val="0"/>
                </a:spcBef>
                <a:buClr>
                  <a:srgbClr val="25714B"/>
                </a:buClr>
                <a:buFont typeface="Wingdings" panose="05000000000000000000" pitchFamily="2" charset="2"/>
                <a:buChar char="n"/>
                <a:defRPr/>
              </a:pPr>
              <a:r>
                <a:rPr lang="ja-JP" altLang="en-US"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地方自治体</a:t>
              </a:r>
              <a:endParaRPr lang="en-US" altLang="ja-JP" sz="1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23"/>
            <p:cNvSpPr>
              <a:spLocks noChangeArrowheads="1"/>
            </p:cNvSpPr>
            <p:nvPr/>
          </p:nvSpPr>
          <p:spPr bwMode="auto">
            <a:xfrm>
              <a:off x="5178839" y="4202478"/>
              <a:ext cx="2846552" cy="4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コンソーシアム型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89" name="Picture 24"/>
            <p:cNvPicPr>
              <a:picLocks noChangeAspect="1" noChangeArrowheads="1"/>
            </p:cNvPicPr>
            <p:nvPr/>
          </p:nvPicPr>
          <p:blipFill>
            <a:blip r:embed="rId6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6927" y="4356892"/>
              <a:ext cx="1213872" cy="11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8" name="タイトル 1"/>
          <p:cNvSpPr txBox="1">
            <a:spLocks/>
          </p:cNvSpPr>
          <p:nvPr/>
        </p:nvSpPr>
        <p:spPr bwMode="auto">
          <a:xfrm>
            <a:off x="193675" y="218514"/>
            <a:ext cx="8229600" cy="7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dirty="0"/>
              <a:t>CHAdeMO</a:t>
            </a:r>
            <a:r>
              <a:rPr lang="ja-JP" altLang="en-US" dirty="0"/>
              <a:t>協議会</a:t>
            </a:r>
          </a:p>
        </p:txBody>
      </p:sp>
      <p:sp>
        <p:nvSpPr>
          <p:cNvPr id="102" name="コンテンツ プレースホルダー 74"/>
          <p:cNvSpPr txBox="1">
            <a:spLocks/>
          </p:cNvSpPr>
          <p:nvPr/>
        </p:nvSpPr>
        <p:spPr bwMode="auto">
          <a:xfrm>
            <a:off x="4139546" y="440804"/>
            <a:ext cx="3219042" cy="53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49E69"/>
              </a:buClr>
              <a:buFont typeface="Wingdings" panose="05000000000000000000" pitchFamily="2" charset="2"/>
              <a:buChar char="n"/>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Clr>
                <a:srgbClr val="349E69"/>
              </a:buClr>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lr>
                <a:srgbClr val="349E69"/>
              </a:buClr>
              <a:buFont typeface="Meiryo UI" panose="020B0604030504040204" pitchFamily="50" charset="-128"/>
              <a:buChar char="ｰ"/>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en-US" altLang="ja-JP" b="1" dirty="0">
                <a:solidFill>
                  <a:srgbClr val="C00000"/>
                </a:solidFill>
              </a:rPr>
              <a:t>41</a:t>
            </a:r>
            <a:r>
              <a:rPr lang="en-US" altLang="ja-JP" b="1" dirty="0">
                <a:solidFill>
                  <a:prstClr val="black"/>
                </a:solidFill>
              </a:rPr>
              <a:t> </a:t>
            </a:r>
            <a:r>
              <a:rPr lang="ja-JP" altLang="en-US" b="1" dirty="0">
                <a:solidFill>
                  <a:prstClr val="black"/>
                </a:solidFill>
              </a:rPr>
              <a:t>ヵ国</a:t>
            </a:r>
            <a:r>
              <a:rPr lang="en-US" altLang="ja-JP" b="1" dirty="0">
                <a:solidFill>
                  <a:prstClr val="black"/>
                </a:solidFill>
              </a:rPr>
              <a:t>, </a:t>
            </a:r>
            <a:r>
              <a:rPr lang="en-US" altLang="ja-JP" b="1" dirty="0">
                <a:solidFill>
                  <a:srgbClr val="C00000"/>
                </a:solidFill>
              </a:rPr>
              <a:t>406</a:t>
            </a:r>
            <a:r>
              <a:rPr lang="en-US" altLang="ja-JP" b="1" dirty="0">
                <a:solidFill>
                  <a:prstClr val="black"/>
                </a:solidFill>
              </a:rPr>
              <a:t> </a:t>
            </a:r>
            <a:r>
              <a:rPr lang="ja-JP" altLang="en-US" b="1" dirty="0">
                <a:solidFill>
                  <a:prstClr val="black"/>
                </a:solidFill>
              </a:rPr>
              <a:t>団体</a:t>
            </a:r>
            <a:endParaRPr lang="en-US" altLang="ja-JP" b="1" dirty="0">
              <a:solidFill>
                <a:prstClr val="black"/>
              </a:solidFill>
            </a:endParaRPr>
          </a:p>
        </p:txBody>
      </p:sp>
      <p:pic>
        <p:nvPicPr>
          <p:cNvPr id="2" name="図 1"/>
          <p:cNvPicPr>
            <a:picLocks noChangeAspect="1"/>
          </p:cNvPicPr>
          <p:nvPr/>
        </p:nvPicPr>
        <p:blipFill>
          <a:blip r:embed="rId64"/>
          <a:stretch>
            <a:fillRect/>
          </a:stretch>
        </p:blipFill>
        <p:spPr>
          <a:xfrm>
            <a:off x="4281749" y="1344387"/>
            <a:ext cx="766872" cy="361834"/>
          </a:xfrm>
          <a:prstGeom prst="rect">
            <a:avLst/>
          </a:prstGeom>
        </p:spPr>
      </p:pic>
      <p:pic>
        <p:nvPicPr>
          <p:cNvPr id="15" name="図 14"/>
          <p:cNvPicPr>
            <a:picLocks noChangeAspect="1"/>
          </p:cNvPicPr>
          <p:nvPr/>
        </p:nvPicPr>
        <p:blipFill>
          <a:blip r:embed="rId65"/>
          <a:stretch>
            <a:fillRect/>
          </a:stretch>
        </p:blipFill>
        <p:spPr>
          <a:xfrm>
            <a:off x="8181335" y="1647534"/>
            <a:ext cx="821328" cy="438042"/>
          </a:xfrm>
          <a:prstGeom prst="rect">
            <a:avLst/>
          </a:prstGeom>
        </p:spPr>
      </p:pic>
      <p:pic>
        <p:nvPicPr>
          <p:cNvPr id="62" name="図 61"/>
          <p:cNvPicPr>
            <a:picLocks noChangeAspect="1"/>
          </p:cNvPicPr>
          <p:nvPr/>
        </p:nvPicPr>
        <p:blipFill>
          <a:blip r:embed="rId66"/>
          <a:stretch>
            <a:fillRect/>
          </a:stretch>
        </p:blipFill>
        <p:spPr>
          <a:xfrm>
            <a:off x="2825599" y="1036462"/>
            <a:ext cx="1155806" cy="350594"/>
          </a:xfrm>
          <a:prstGeom prst="rect">
            <a:avLst/>
          </a:prstGeom>
        </p:spPr>
      </p:pic>
      <p:pic>
        <p:nvPicPr>
          <p:cNvPr id="63" name="図 62"/>
          <p:cNvPicPr>
            <a:picLocks noChangeAspect="1"/>
          </p:cNvPicPr>
          <p:nvPr/>
        </p:nvPicPr>
        <p:blipFill rotWithShape="1">
          <a:blip r:embed="rId67"/>
          <a:srcRect t="30396" b="29843"/>
          <a:stretch/>
        </p:blipFill>
        <p:spPr>
          <a:xfrm>
            <a:off x="4033711" y="1081483"/>
            <a:ext cx="1100371" cy="239175"/>
          </a:xfrm>
          <a:prstGeom prst="rect">
            <a:avLst/>
          </a:prstGeom>
        </p:spPr>
      </p:pic>
      <p:pic>
        <p:nvPicPr>
          <p:cNvPr id="43" name="図 42"/>
          <p:cNvPicPr>
            <a:picLocks noChangeAspect="1"/>
          </p:cNvPicPr>
          <p:nvPr/>
        </p:nvPicPr>
        <p:blipFill>
          <a:blip r:embed="rId68"/>
          <a:stretch>
            <a:fillRect/>
          </a:stretch>
        </p:blipFill>
        <p:spPr>
          <a:xfrm>
            <a:off x="6422412" y="1011959"/>
            <a:ext cx="514077" cy="554135"/>
          </a:xfrm>
          <a:prstGeom prst="rect">
            <a:avLst/>
          </a:prstGeom>
        </p:spPr>
      </p:pic>
      <p:pic>
        <p:nvPicPr>
          <p:cNvPr id="64" name="図 63"/>
          <p:cNvPicPr>
            <a:picLocks noChangeAspect="1"/>
          </p:cNvPicPr>
          <p:nvPr/>
        </p:nvPicPr>
        <p:blipFill>
          <a:blip r:embed="rId69"/>
          <a:stretch>
            <a:fillRect/>
          </a:stretch>
        </p:blipFill>
        <p:spPr>
          <a:xfrm>
            <a:off x="7034132" y="1908375"/>
            <a:ext cx="823545" cy="313008"/>
          </a:xfrm>
          <a:prstGeom prst="rect">
            <a:avLst/>
          </a:prstGeom>
        </p:spPr>
      </p:pic>
      <p:pic>
        <p:nvPicPr>
          <p:cNvPr id="74" name="図 73"/>
          <p:cNvPicPr>
            <a:picLocks noChangeAspect="1"/>
          </p:cNvPicPr>
          <p:nvPr/>
        </p:nvPicPr>
        <p:blipFill rotWithShape="1">
          <a:blip r:embed="rId70"/>
          <a:srcRect l="14469" t="23429" r="14132" b="26171"/>
          <a:stretch/>
        </p:blipFill>
        <p:spPr>
          <a:xfrm>
            <a:off x="6991087" y="3936060"/>
            <a:ext cx="902950" cy="212459"/>
          </a:xfrm>
          <a:prstGeom prst="rect">
            <a:avLst/>
          </a:prstGeom>
        </p:spPr>
      </p:pic>
      <p:pic>
        <p:nvPicPr>
          <p:cNvPr id="28" name="図 27"/>
          <p:cNvPicPr>
            <a:picLocks noChangeAspect="1"/>
          </p:cNvPicPr>
          <p:nvPr/>
        </p:nvPicPr>
        <p:blipFill rotWithShape="1">
          <a:blip r:embed="rId71"/>
          <a:srcRect l="17158" t="40456" r="14912" b="40456"/>
          <a:stretch/>
        </p:blipFill>
        <p:spPr>
          <a:xfrm>
            <a:off x="8181335" y="2846064"/>
            <a:ext cx="902441" cy="253579"/>
          </a:xfrm>
          <a:prstGeom prst="rect">
            <a:avLst/>
          </a:prstGeom>
        </p:spPr>
      </p:pic>
      <p:pic>
        <p:nvPicPr>
          <p:cNvPr id="75" name="図 74"/>
          <p:cNvPicPr>
            <a:picLocks noChangeAspect="1"/>
          </p:cNvPicPr>
          <p:nvPr/>
        </p:nvPicPr>
        <p:blipFill rotWithShape="1">
          <a:blip r:embed="rId72"/>
          <a:srcRect l="13086" t="37334" r="13114" b="38667"/>
          <a:stretch/>
        </p:blipFill>
        <p:spPr>
          <a:xfrm>
            <a:off x="6006596" y="1994697"/>
            <a:ext cx="893088" cy="181522"/>
          </a:xfrm>
          <a:prstGeom prst="rect">
            <a:avLst/>
          </a:prstGeom>
        </p:spPr>
      </p:pic>
      <p:pic>
        <p:nvPicPr>
          <p:cNvPr id="78" name="図 77"/>
          <p:cNvPicPr>
            <a:picLocks noChangeAspect="1"/>
          </p:cNvPicPr>
          <p:nvPr/>
        </p:nvPicPr>
        <p:blipFill>
          <a:blip r:embed="rId73"/>
          <a:stretch>
            <a:fillRect/>
          </a:stretch>
        </p:blipFill>
        <p:spPr>
          <a:xfrm>
            <a:off x="2388512" y="1620487"/>
            <a:ext cx="482653" cy="255270"/>
          </a:xfrm>
          <a:prstGeom prst="rect">
            <a:avLst/>
          </a:prstGeom>
        </p:spPr>
      </p:pic>
      <p:pic>
        <p:nvPicPr>
          <p:cNvPr id="79" name="図 78"/>
          <p:cNvPicPr>
            <a:picLocks noChangeAspect="1"/>
          </p:cNvPicPr>
          <p:nvPr/>
        </p:nvPicPr>
        <p:blipFill rotWithShape="1">
          <a:blip r:embed="rId74"/>
          <a:srcRect l="16213" t="41471" r="15263" b="41795"/>
          <a:stretch/>
        </p:blipFill>
        <p:spPr>
          <a:xfrm>
            <a:off x="80650" y="1038884"/>
            <a:ext cx="1032846" cy="189605"/>
          </a:xfrm>
          <a:prstGeom prst="rect">
            <a:avLst/>
          </a:prstGeom>
        </p:spPr>
      </p:pic>
      <p:pic>
        <p:nvPicPr>
          <p:cNvPr id="80" name="図 79"/>
          <p:cNvPicPr>
            <a:picLocks noChangeAspect="1"/>
          </p:cNvPicPr>
          <p:nvPr/>
        </p:nvPicPr>
        <p:blipFill rotWithShape="1">
          <a:blip r:embed="rId75"/>
          <a:srcRect l="9477" t="14442" r="6822" b="31030"/>
          <a:stretch/>
        </p:blipFill>
        <p:spPr>
          <a:xfrm>
            <a:off x="1213074" y="1011572"/>
            <a:ext cx="852229" cy="216876"/>
          </a:xfrm>
          <a:prstGeom prst="rect">
            <a:avLst/>
          </a:prstGeom>
        </p:spPr>
      </p:pic>
      <p:pic>
        <p:nvPicPr>
          <p:cNvPr id="81" name="図 80"/>
          <p:cNvPicPr>
            <a:picLocks noChangeAspect="1"/>
          </p:cNvPicPr>
          <p:nvPr/>
        </p:nvPicPr>
        <p:blipFill rotWithShape="1">
          <a:blip r:embed="rId76"/>
          <a:srcRect l="18640" t="2165" r="18560" b="3805"/>
          <a:stretch/>
        </p:blipFill>
        <p:spPr>
          <a:xfrm>
            <a:off x="617096" y="3762788"/>
            <a:ext cx="447409" cy="296990"/>
          </a:xfrm>
          <a:prstGeom prst="rect">
            <a:avLst/>
          </a:prstGeom>
        </p:spPr>
      </p:pic>
      <p:pic>
        <p:nvPicPr>
          <p:cNvPr id="82" name="図 81"/>
          <p:cNvPicPr>
            <a:picLocks noChangeAspect="1"/>
          </p:cNvPicPr>
          <p:nvPr/>
        </p:nvPicPr>
        <p:blipFill>
          <a:blip r:embed="rId77"/>
          <a:stretch>
            <a:fillRect/>
          </a:stretch>
        </p:blipFill>
        <p:spPr>
          <a:xfrm>
            <a:off x="144378" y="1301243"/>
            <a:ext cx="901313" cy="216315"/>
          </a:xfrm>
          <a:prstGeom prst="rect">
            <a:avLst/>
          </a:prstGeom>
        </p:spPr>
      </p:pic>
      <p:pic>
        <p:nvPicPr>
          <p:cNvPr id="83" name="図 82"/>
          <p:cNvPicPr>
            <a:picLocks noChangeAspect="1"/>
          </p:cNvPicPr>
          <p:nvPr/>
        </p:nvPicPr>
        <p:blipFill rotWithShape="1">
          <a:blip r:embed="rId78"/>
          <a:srcRect l="5120" t="26539" r="5202" b="29088"/>
          <a:stretch/>
        </p:blipFill>
        <p:spPr>
          <a:xfrm>
            <a:off x="2145303" y="1033766"/>
            <a:ext cx="627760" cy="310621"/>
          </a:xfrm>
          <a:prstGeom prst="rect">
            <a:avLst/>
          </a:prstGeom>
        </p:spPr>
      </p:pic>
      <p:pic>
        <p:nvPicPr>
          <p:cNvPr id="92" name="図 91"/>
          <p:cNvPicPr>
            <a:picLocks noChangeAspect="1"/>
          </p:cNvPicPr>
          <p:nvPr/>
        </p:nvPicPr>
        <p:blipFill rotWithShape="1">
          <a:blip r:embed="rId79"/>
          <a:srcRect l="16244" t="8433" r="11643" b="24868"/>
          <a:stretch/>
        </p:blipFill>
        <p:spPr>
          <a:xfrm>
            <a:off x="7442562" y="2822246"/>
            <a:ext cx="653990" cy="296339"/>
          </a:xfrm>
          <a:prstGeom prst="rect">
            <a:avLst/>
          </a:prstGeom>
        </p:spPr>
      </p:pic>
      <p:pic>
        <p:nvPicPr>
          <p:cNvPr id="94" name="図 93"/>
          <p:cNvPicPr>
            <a:picLocks noChangeAspect="1"/>
          </p:cNvPicPr>
          <p:nvPr/>
        </p:nvPicPr>
        <p:blipFill>
          <a:blip r:embed="rId80"/>
          <a:stretch>
            <a:fillRect/>
          </a:stretch>
        </p:blipFill>
        <p:spPr>
          <a:xfrm>
            <a:off x="7258618" y="3182519"/>
            <a:ext cx="454105" cy="432388"/>
          </a:xfrm>
          <a:prstGeom prst="rect">
            <a:avLst/>
          </a:prstGeom>
        </p:spPr>
      </p:pic>
      <p:pic>
        <p:nvPicPr>
          <p:cNvPr id="95" name="図 94"/>
          <p:cNvPicPr>
            <a:picLocks noChangeAspect="1"/>
          </p:cNvPicPr>
          <p:nvPr/>
        </p:nvPicPr>
        <p:blipFill>
          <a:blip r:embed="rId81"/>
          <a:stretch>
            <a:fillRect/>
          </a:stretch>
        </p:blipFill>
        <p:spPr>
          <a:xfrm>
            <a:off x="1203671" y="1245961"/>
            <a:ext cx="896188" cy="295742"/>
          </a:xfrm>
          <a:prstGeom prst="rect">
            <a:avLst/>
          </a:prstGeom>
        </p:spPr>
      </p:pic>
      <p:pic>
        <p:nvPicPr>
          <p:cNvPr id="96" name="図 95"/>
          <p:cNvPicPr>
            <a:picLocks noChangeAspect="1"/>
          </p:cNvPicPr>
          <p:nvPr/>
        </p:nvPicPr>
        <p:blipFill rotWithShape="1">
          <a:blip r:embed="rId82"/>
          <a:srcRect l="9510" t="28786" r="10459" b="36737"/>
          <a:stretch/>
        </p:blipFill>
        <p:spPr>
          <a:xfrm>
            <a:off x="1972511" y="3967664"/>
            <a:ext cx="786386" cy="185535"/>
          </a:xfrm>
          <a:prstGeom prst="rect">
            <a:avLst/>
          </a:prstGeom>
        </p:spPr>
      </p:pic>
      <p:pic>
        <p:nvPicPr>
          <p:cNvPr id="97" name="図 96"/>
          <p:cNvPicPr>
            <a:picLocks noChangeAspect="1"/>
          </p:cNvPicPr>
          <p:nvPr/>
        </p:nvPicPr>
        <p:blipFill rotWithShape="1">
          <a:blip r:embed="rId83"/>
          <a:srcRect t="25254" b="29093"/>
          <a:stretch/>
        </p:blipFill>
        <p:spPr>
          <a:xfrm>
            <a:off x="3191072" y="3624986"/>
            <a:ext cx="531988" cy="242870"/>
          </a:xfrm>
          <a:prstGeom prst="rect">
            <a:avLst/>
          </a:prstGeom>
        </p:spPr>
      </p:pic>
      <p:pic>
        <p:nvPicPr>
          <p:cNvPr id="100" name="図 99"/>
          <p:cNvPicPr>
            <a:picLocks noChangeAspect="1"/>
          </p:cNvPicPr>
          <p:nvPr/>
        </p:nvPicPr>
        <p:blipFill rotWithShape="1">
          <a:blip r:embed="rId84"/>
          <a:srcRect l="8080" t="-1143" r="9360" b="7143"/>
          <a:stretch/>
        </p:blipFill>
        <p:spPr>
          <a:xfrm>
            <a:off x="2423376" y="3581286"/>
            <a:ext cx="568575" cy="362521"/>
          </a:xfrm>
          <a:prstGeom prst="rect">
            <a:avLst/>
          </a:prstGeom>
        </p:spPr>
      </p:pic>
      <p:pic>
        <p:nvPicPr>
          <p:cNvPr id="103" name="図 102"/>
          <p:cNvPicPr>
            <a:picLocks noChangeAspect="1"/>
          </p:cNvPicPr>
          <p:nvPr/>
        </p:nvPicPr>
        <p:blipFill rotWithShape="1">
          <a:blip r:embed="rId85"/>
          <a:srcRect t="31283"/>
          <a:stretch/>
        </p:blipFill>
        <p:spPr>
          <a:xfrm>
            <a:off x="2881048" y="3912939"/>
            <a:ext cx="824976" cy="300456"/>
          </a:xfrm>
          <a:prstGeom prst="rect">
            <a:avLst/>
          </a:prstGeom>
        </p:spPr>
      </p:pic>
      <p:pic>
        <p:nvPicPr>
          <p:cNvPr id="104" name="図 103"/>
          <p:cNvPicPr>
            <a:picLocks noChangeAspect="1"/>
          </p:cNvPicPr>
          <p:nvPr/>
        </p:nvPicPr>
        <p:blipFill>
          <a:blip r:embed="rId86"/>
          <a:stretch>
            <a:fillRect/>
          </a:stretch>
        </p:blipFill>
        <p:spPr>
          <a:xfrm>
            <a:off x="8064503" y="3707135"/>
            <a:ext cx="388762" cy="388762"/>
          </a:xfrm>
          <a:prstGeom prst="rect">
            <a:avLst/>
          </a:prstGeom>
        </p:spPr>
      </p:pic>
      <p:pic>
        <p:nvPicPr>
          <p:cNvPr id="105" name="図 104"/>
          <p:cNvPicPr>
            <a:picLocks noChangeAspect="1"/>
          </p:cNvPicPr>
          <p:nvPr/>
        </p:nvPicPr>
        <p:blipFill rotWithShape="1">
          <a:blip r:embed="rId87"/>
          <a:srcRect l="7733" t="16000" r="7467" b="16267"/>
          <a:stretch/>
        </p:blipFill>
        <p:spPr>
          <a:xfrm>
            <a:off x="6595694" y="3609826"/>
            <a:ext cx="391175" cy="312448"/>
          </a:xfrm>
          <a:prstGeom prst="rect">
            <a:avLst/>
          </a:prstGeom>
        </p:spPr>
      </p:pic>
      <p:pic>
        <p:nvPicPr>
          <p:cNvPr id="106" name="図 105"/>
          <p:cNvPicPr>
            <a:picLocks noChangeAspect="1"/>
          </p:cNvPicPr>
          <p:nvPr/>
        </p:nvPicPr>
        <p:blipFill rotWithShape="1">
          <a:blip r:embed="rId88"/>
          <a:srcRect l="14584" t="8675" r="17906" b="9405"/>
          <a:stretch/>
        </p:blipFill>
        <p:spPr>
          <a:xfrm>
            <a:off x="3853779" y="1328847"/>
            <a:ext cx="307558" cy="371547"/>
          </a:xfrm>
          <a:prstGeom prst="rect">
            <a:avLst/>
          </a:prstGeom>
        </p:spPr>
      </p:pic>
      <p:pic>
        <p:nvPicPr>
          <p:cNvPr id="20" name="図 19"/>
          <p:cNvPicPr>
            <a:picLocks noChangeAspect="1"/>
          </p:cNvPicPr>
          <p:nvPr/>
        </p:nvPicPr>
        <p:blipFill rotWithShape="1">
          <a:blip r:embed="rId89" cstate="print">
            <a:extLst>
              <a:ext uri="{28A0092B-C50C-407E-A947-70E740481C1C}">
                <a14:useLocalDpi xmlns:a14="http://schemas.microsoft.com/office/drawing/2010/main" val="0"/>
              </a:ext>
            </a:extLst>
          </a:blip>
          <a:srcRect l="4099" t="30616" r="4301" b="32107"/>
          <a:stretch/>
        </p:blipFill>
        <p:spPr>
          <a:xfrm>
            <a:off x="148557" y="2315384"/>
            <a:ext cx="1137767" cy="155264"/>
          </a:xfrm>
          <a:prstGeom prst="rect">
            <a:avLst/>
          </a:prstGeom>
        </p:spPr>
      </p:pic>
      <p:pic>
        <p:nvPicPr>
          <p:cNvPr id="41" name="図 40"/>
          <p:cNvPicPr>
            <a:picLocks noChangeAspect="1"/>
          </p:cNvPicPr>
          <p:nvPr/>
        </p:nvPicPr>
        <p:blipFill>
          <a:blip r:embed="rId90"/>
          <a:stretch>
            <a:fillRect/>
          </a:stretch>
        </p:blipFill>
        <p:spPr>
          <a:xfrm>
            <a:off x="792051" y="2054618"/>
            <a:ext cx="1089292" cy="180663"/>
          </a:xfrm>
          <a:prstGeom prst="rect">
            <a:avLst/>
          </a:prstGeom>
        </p:spPr>
      </p:pic>
      <p:pic>
        <p:nvPicPr>
          <p:cNvPr id="107" name="Picture 196"/>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2030169" y="2166391"/>
            <a:ext cx="874394" cy="179087"/>
          </a:xfrm>
          <a:prstGeom prst="rect">
            <a:avLst/>
          </a:prstGeom>
        </p:spPr>
      </p:pic>
      <p:pic>
        <p:nvPicPr>
          <p:cNvPr id="108" name="Image 10">
            <a:extLst>
              <a:ext uri="{FF2B5EF4-FFF2-40B4-BE49-F238E27FC236}">
                <a16:creationId xmlns:a16="http://schemas.microsoft.com/office/drawing/2014/main" id="{14A35888-D0DC-4F32-8295-D41625E4352D}"/>
              </a:ext>
            </a:extLst>
          </p:cNvPr>
          <p:cNvPicPr>
            <a:picLocks noChangeAspect="1"/>
          </p:cNvPicPr>
          <p:nvPr/>
        </p:nvPicPr>
        <p:blipFill>
          <a:blip r:embed="rId92"/>
          <a:stretch>
            <a:fillRect/>
          </a:stretch>
        </p:blipFill>
        <p:spPr>
          <a:xfrm>
            <a:off x="144219" y="3372977"/>
            <a:ext cx="668568" cy="284835"/>
          </a:xfrm>
          <a:prstGeom prst="rect">
            <a:avLst/>
          </a:prstGeom>
        </p:spPr>
      </p:pic>
      <p:pic>
        <p:nvPicPr>
          <p:cNvPr id="109" name="Picture 34" descr="See original image"/>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181389" y="2916280"/>
            <a:ext cx="437956" cy="3676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4"/>
          <p:cNvPicPr>
            <a:picLocks noChangeAspect="1"/>
          </p:cNvPicPr>
          <p:nvPr/>
        </p:nvPicPr>
        <p:blipFill>
          <a:blip r:embed="rId94"/>
          <a:stretch>
            <a:fillRect/>
          </a:stretch>
        </p:blipFill>
        <p:spPr>
          <a:xfrm>
            <a:off x="6425226" y="3326640"/>
            <a:ext cx="732109" cy="231476"/>
          </a:xfrm>
          <a:prstGeom prst="rect">
            <a:avLst/>
          </a:prstGeom>
        </p:spPr>
      </p:pic>
      <p:pic>
        <p:nvPicPr>
          <p:cNvPr id="112" name="Picture 24">
            <a:extLst>
              <a:ext uri="{FF2B5EF4-FFF2-40B4-BE49-F238E27FC236}">
                <a16:creationId xmlns:a16="http://schemas.microsoft.com/office/drawing/2014/main" id="{5A778BB1-7131-40B2-85B6-B3B8678AE09E}"/>
              </a:ext>
            </a:extLst>
          </p:cNvPr>
          <p:cNvPicPr>
            <a:picLocks noChangeAspect="1"/>
          </p:cNvPicPr>
          <p:nvPr/>
        </p:nvPicPr>
        <p:blipFill rotWithShape="1">
          <a:blip r:embed="rId95"/>
          <a:srcRect l="1" t="18194" r="3789"/>
          <a:stretch/>
        </p:blipFill>
        <p:spPr>
          <a:xfrm>
            <a:off x="5149452" y="2871384"/>
            <a:ext cx="826985" cy="262975"/>
          </a:xfrm>
          <a:prstGeom prst="rect">
            <a:avLst/>
          </a:prstGeom>
        </p:spPr>
      </p:pic>
      <p:pic>
        <p:nvPicPr>
          <p:cNvPr id="113" name="Image 77">
            <a:extLst>
              <a:ext uri="{FF2B5EF4-FFF2-40B4-BE49-F238E27FC236}">
                <a16:creationId xmlns:a16="http://schemas.microsoft.com/office/drawing/2014/main" id="{CA020DED-513A-4F0C-AF80-1E308B1FD7E4}"/>
              </a:ext>
            </a:extLst>
          </p:cNvPr>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5671023" y="2603406"/>
            <a:ext cx="469727" cy="301269"/>
          </a:xfrm>
          <a:prstGeom prst="rect">
            <a:avLst/>
          </a:prstGeom>
        </p:spPr>
      </p:pic>
      <p:pic>
        <p:nvPicPr>
          <p:cNvPr id="114" name="Image 3">
            <a:extLst>
              <a:ext uri="{FF2B5EF4-FFF2-40B4-BE49-F238E27FC236}">
                <a16:creationId xmlns:a16="http://schemas.microsoft.com/office/drawing/2014/main" id="{CFCD0802-1A09-4CF2-AAC4-2F0FD2B45B73}"/>
              </a:ext>
            </a:extLst>
          </p:cNvPr>
          <p:cNvPicPr>
            <a:picLocks noChangeAspect="1"/>
          </p:cNvPicPr>
          <p:nvPr/>
        </p:nvPicPr>
        <p:blipFill>
          <a:blip r:embed="rId97"/>
          <a:stretch>
            <a:fillRect/>
          </a:stretch>
        </p:blipFill>
        <p:spPr>
          <a:xfrm>
            <a:off x="3525170" y="2761051"/>
            <a:ext cx="544357" cy="266063"/>
          </a:xfrm>
          <a:prstGeom prst="rect">
            <a:avLst/>
          </a:prstGeom>
        </p:spPr>
      </p:pic>
      <p:pic>
        <p:nvPicPr>
          <p:cNvPr id="30" name="Picture 50" descr="http://www.guiasgtp.com/fyl/LogosEmpresasPremium/lafon_logo.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3616542" y="2980846"/>
            <a:ext cx="537768" cy="37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99"/>
          <a:stretch>
            <a:fillRect/>
          </a:stretch>
        </p:blipFill>
        <p:spPr>
          <a:xfrm>
            <a:off x="2970838" y="5105772"/>
            <a:ext cx="233010" cy="260512"/>
          </a:xfrm>
          <a:prstGeom prst="rect">
            <a:avLst/>
          </a:prstGeom>
        </p:spPr>
      </p:pic>
      <p:pic>
        <p:nvPicPr>
          <p:cNvPr id="7" name="図 6"/>
          <p:cNvPicPr>
            <a:picLocks noChangeAspect="1"/>
          </p:cNvPicPr>
          <p:nvPr/>
        </p:nvPicPr>
        <p:blipFill>
          <a:blip r:embed="rId100"/>
          <a:stretch>
            <a:fillRect/>
          </a:stretch>
        </p:blipFill>
        <p:spPr>
          <a:xfrm>
            <a:off x="7414196" y="1366365"/>
            <a:ext cx="403540" cy="542256"/>
          </a:xfrm>
          <a:prstGeom prst="rect">
            <a:avLst/>
          </a:prstGeom>
        </p:spPr>
      </p:pic>
      <p:pic>
        <p:nvPicPr>
          <p:cNvPr id="46" name="図 45"/>
          <p:cNvPicPr>
            <a:picLocks noChangeAspect="1"/>
          </p:cNvPicPr>
          <p:nvPr/>
        </p:nvPicPr>
        <p:blipFill>
          <a:blip r:embed="rId101"/>
          <a:stretch>
            <a:fillRect/>
          </a:stretch>
        </p:blipFill>
        <p:spPr>
          <a:xfrm>
            <a:off x="4740065" y="1724230"/>
            <a:ext cx="368125" cy="341266"/>
          </a:xfrm>
          <a:prstGeom prst="rect">
            <a:avLst/>
          </a:prstGeom>
        </p:spPr>
      </p:pic>
      <p:pic>
        <p:nvPicPr>
          <p:cNvPr id="49" name="図 48"/>
          <p:cNvPicPr>
            <a:picLocks noChangeAspect="1"/>
          </p:cNvPicPr>
          <p:nvPr/>
        </p:nvPicPr>
        <p:blipFill>
          <a:blip r:embed="rId102"/>
          <a:stretch>
            <a:fillRect/>
          </a:stretch>
        </p:blipFill>
        <p:spPr>
          <a:xfrm>
            <a:off x="5204247" y="1697585"/>
            <a:ext cx="306997" cy="383364"/>
          </a:xfrm>
          <a:prstGeom prst="rect">
            <a:avLst/>
          </a:prstGeom>
        </p:spPr>
      </p:pic>
      <p:pic>
        <p:nvPicPr>
          <p:cNvPr id="53" name="図 52"/>
          <p:cNvPicPr>
            <a:picLocks noChangeAspect="1"/>
          </p:cNvPicPr>
          <p:nvPr/>
        </p:nvPicPr>
        <p:blipFill>
          <a:blip r:embed="rId103"/>
          <a:stretch>
            <a:fillRect/>
          </a:stretch>
        </p:blipFill>
        <p:spPr>
          <a:xfrm>
            <a:off x="4226094" y="1751266"/>
            <a:ext cx="426754" cy="388619"/>
          </a:xfrm>
          <a:prstGeom prst="rect">
            <a:avLst/>
          </a:prstGeom>
        </p:spPr>
      </p:pic>
      <p:pic>
        <p:nvPicPr>
          <p:cNvPr id="54" name="図 53"/>
          <p:cNvPicPr>
            <a:picLocks noChangeAspect="1"/>
          </p:cNvPicPr>
          <p:nvPr/>
        </p:nvPicPr>
        <p:blipFill>
          <a:blip r:embed="rId104"/>
          <a:stretch>
            <a:fillRect/>
          </a:stretch>
        </p:blipFill>
        <p:spPr>
          <a:xfrm>
            <a:off x="3779912" y="1741746"/>
            <a:ext cx="369020" cy="367380"/>
          </a:xfrm>
          <a:prstGeom prst="rect">
            <a:avLst/>
          </a:prstGeom>
        </p:spPr>
      </p:pic>
    </p:spTree>
    <p:extLst>
      <p:ext uri="{BB962C8B-B14F-4D97-AF65-F5344CB8AC3E}">
        <p14:creationId xmlns:p14="http://schemas.microsoft.com/office/powerpoint/2010/main" val="215970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24" y="32384"/>
            <a:ext cx="8229600" cy="850106"/>
          </a:xfrm>
        </p:spPr>
        <p:txBody>
          <a:bodyPr/>
          <a:lstStyle/>
          <a:p>
            <a:r>
              <a:rPr kumimoji="1" lang="ja-JP" altLang="en-US" dirty="0"/>
              <a:t>よくあるご質問</a:t>
            </a:r>
          </a:p>
        </p:txBody>
      </p:sp>
      <p:sp>
        <p:nvSpPr>
          <p:cNvPr id="3" name="コンテンツ プレースホルダー 2"/>
          <p:cNvSpPr>
            <a:spLocks noGrp="1"/>
          </p:cNvSpPr>
          <p:nvPr>
            <p:ph idx="1"/>
          </p:nvPr>
        </p:nvSpPr>
        <p:spPr>
          <a:xfrm>
            <a:off x="289128" y="882490"/>
            <a:ext cx="8790864" cy="4569371"/>
          </a:xfrm>
        </p:spPr>
        <p:txBody>
          <a:bodyPr/>
          <a:lstStyle/>
          <a:p>
            <a:r>
              <a:rPr kumimoji="1" lang="ja-JP" altLang="en-US" sz="2400" dirty="0"/>
              <a:t>技術流出の恐れはないか？</a:t>
            </a:r>
            <a:endParaRPr kumimoji="1" lang="en-US" altLang="ja-JP" sz="2400" dirty="0"/>
          </a:p>
          <a:p>
            <a:pPr marL="0" indent="0">
              <a:buNone/>
            </a:pPr>
            <a:r>
              <a:rPr lang="ja-JP" altLang="en-US" sz="2400" dirty="0"/>
              <a:t>→今後安全性・使いやすさ・後方互換性などの詳細を協議する。</a:t>
            </a:r>
            <a:endParaRPr lang="en-US" altLang="ja-JP" sz="2400" dirty="0"/>
          </a:p>
          <a:p>
            <a:pPr marL="0" indent="0">
              <a:buNone/>
            </a:pPr>
            <a:r>
              <a:rPr lang="ja-JP" altLang="en-US" sz="2400" dirty="0"/>
              <a:t>規格は技術要件を規定するものとし、実装技術や設計ノウハウは</a:t>
            </a:r>
            <a:endParaRPr lang="en-US" altLang="ja-JP" sz="2400" dirty="0"/>
          </a:p>
          <a:p>
            <a:pPr marL="0" indent="0">
              <a:buNone/>
            </a:pPr>
            <a:r>
              <a:rPr lang="ja-JP" altLang="en-US" sz="2400" dirty="0"/>
              <a:t>メーカが持ち日本メーカの固有技術が流出せぬよう留意する。</a:t>
            </a:r>
            <a:endParaRPr kumimoji="1" lang="en-US" altLang="ja-JP" sz="2400" dirty="0"/>
          </a:p>
          <a:p>
            <a:endParaRPr lang="en-US" altLang="ja-JP" sz="2400" dirty="0"/>
          </a:p>
          <a:p>
            <a:r>
              <a:rPr lang="ja-JP" altLang="en-US" sz="2400" dirty="0"/>
              <a:t>価格競争でかなわないのでは？</a:t>
            </a:r>
            <a:endParaRPr lang="en-US" altLang="ja-JP" sz="2400" dirty="0"/>
          </a:p>
          <a:p>
            <a:pPr marL="0" indent="0">
              <a:buNone/>
            </a:pPr>
            <a:r>
              <a:rPr lang="ja-JP" altLang="en-US" sz="2400" dirty="0"/>
              <a:t>→今回のレベルの規格となると、品質管理が非常に重要になる。　日本の作りこみ品質でないと達成できないレベルに持っていきたい</a:t>
            </a:r>
            <a:endParaRPr lang="en-US" altLang="ja-JP" sz="2400" dirty="0"/>
          </a:p>
          <a:p>
            <a:endParaRPr kumimoji="1" lang="en-US" altLang="ja-JP" sz="2400" dirty="0"/>
          </a:p>
          <a:p>
            <a:r>
              <a:rPr lang="ja-JP" altLang="en-US" sz="2400" dirty="0"/>
              <a:t>欧州勢はどうするのか？</a:t>
            </a:r>
            <a:endParaRPr lang="en-US" altLang="ja-JP" sz="2400" dirty="0"/>
          </a:p>
          <a:p>
            <a:pPr marL="0" indent="0">
              <a:buNone/>
            </a:pPr>
            <a:r>
              <a:rPr lang="ja-JP" altLang="en-US" sz="2400" dirty="0"/>
              <a:t>→中国側とも　門戸は開くことを確認している。先方が希望すれば</a:t>
            </a:r>
            <a:endParaRPr lang="en-US" altLang="ja-JP" sz="2400" dirty="0"/>
          </a:p>
          <a:p>
            <a:pPr marL="0" indent="0">
              <a:buNone/>
            </a:pPr>
            <a:r>
              <a:rPr lang="ja-JP" altLang="en-US" sz="2400" dirty="0"/>
              <a:t>排他目的でない規格化、標準化への参加を歓迎する</a:t>
            </a:r>
            <a:endParaRPr lang="en-US" altLang="ja-JP" sz="2400" dirty="0"/>
          </a:p>
          <a:p>
            <a:pPr marL="0" indent="0">
              <a:buNone/>
            </a:pPr>
            <a:r>
              <a:rPr lang="ja-JP" altLang="en-US" sz="2400" dirty="0"/>
              <a:t>　　（現行の車両、充電インフラ、通信との互換性は否定しない）</a:t>
            </a:r>
            <a:endParaRPr lang="en-US" altLang="ja-JP" sz="2400" dirty="0"/>
          </a:p>
          <a:p>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4B09E6CC-90C2-4800-B67A-B5824FEB443C}" type="slidenum">
              <a:rPr lang="en-US" smtClean="0"/>
              <a:pPr>
                <a:defRPr/>
              </a:pPr>
              <a:t>20</a:t>
            </a:fld>
            <a:endParaRPr lang="en-US"/>
          </a:p>
        </p:txBody>
      </p:sp>
    </p:spTree>
    <p:extLst>
      <p:ext uri="{BB962C8B-B14F-4D97-AF65-F5344CB8AC3E}">
        <p14:creationId xmlns:p14="http://schemas.microsoft.com/office/powerpoint/2010/main" val="306168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4160121-248C-41BA-80E6-C248DCB038BC}" type="slidenum">
              <a:rPr lang="en-US" smtClean="0"/>
              <a:pPr>
                <a:defRPr/>
              </a:pPr>
              <a:t>21</a:t>
            </a:fld>
            <a:endParaRPr lang="en-US"/>
          </a:p>
        </p:txBody>
      </p:sp>
      <p:sp>
        <p:nvSpPr>
          <p:cNvPr id="2" name="タイトル 1"/>
          <p:cNvSpPr>
            <a:spLocks noGrp="1"/>
          </p:cNvSpPr>
          <p:nvPr>
            <p:ph type="ctrTitle"/>
          </p:nvPr>
        </p:nvSpPr>
        <p:spPr>
          <a:xfrm>
            <a:off x="685800" y="2569337"/>
            <a:ext cx="7772400" cy="1470025"/>
          </a:xfrm>
        </p:spPr>
        <p:txBody>
          <a:bodyPr/>
          <a:lstStyle/>
          <a:p>
            <a:r>
              <a:rPr lang="ja-JP" altLang="en-US" dirty="0"/>
              <a:t>その他の国、地域</a:t>
            </a:r>
            <a:r>
              <a:rPr kumimoji="1" lang="ja-JP" altLang="en-US" dirty="0"/>
              <a:t>との協業</a:t>
            </a:r>
          </a:p>
        </p:txBody>
      </p:sp>
    </p:spTree>
    <p:extLst>
      <p:ext uri="{BB962C8B-B14F-4D97-AF65-F5344CB8AC3E}">
        <p14:creationId xmlns:p14="http://schemas.microsoft.com/office/powerpoint/2010/main" val="193803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680" y="23240"/>
            <a:ext cx="8229600" cy="850106"/>
          </a:xfrm>
        </p:spPr>
        <p:txBody>
          <a:bodyPr/>
          <a:lstStyle/>
          <a:p>
            <a:r>
              <a:rPr kumimoji="1" lang="ja-JP" altLang="en-US" dirty="0"/>
              <a:t>インドとの協業</a:t>
            </a:r>
          </a:p>
        </p:txBody>
      </p:sp>
      <p:sp>
        <p:nvSpPr>
          <p:cNvPr id="3" name="コンテンツ プレースホルダー 2"/>
          <p:cNvSpPr>
            <a:spLocks noGrp="1"/>
          </p:cNvSpPr>
          <p:nvPr>
            <p:ph idx="1"/>
          </p:nvPr>
        </p:nvSpPr>
        <p:spPr>
          <a:xfrm>
            <a:off x="429768" y="1239040"/>
            <a:ext cx="8229600" cy="4569371"/>
          </a:xfrm>
        </p:spPr>
        <p:txBody>
          <a:bodyPr/>
          <a:lstStyle/>
          <a:p>
            <a:r>
              <a:rPr kumimoji="1" lang="ja-JP" altLang="en-US" dirty="0"/>
              <a:t>インドから、インド規格立案への補助依頼</a:t>
            </a:r>
            <a:endParaRPr kumimoji="1" lang="en-US" altLang="ja-JP" dirty="0"/>
          </a:p>
          <a:p>
            <a:r>
              <a:rPr lang="ja-JP" altLang="en-US" dirty="0"/>
              <a:t>小型、普通、大型の３つの</a:t>
            </a:r>
            <a:r>
              <a:rPr lang="en-US" altLang="ja-JP" dirty="0"/>
              <a:t>DC</a:t>
            </a:r>
            <a:r>
              <a:rPr lang="ja-JP" altLang="en-US" dirty="0"/>
              <a:t>規格</a:t>
            </a:r>
          </a:p>
          <a:p>
            <a:r>
              <a:rPr lang="en-US" altLang="ja-JP" dirty="0"/>
              <a:t>Grand</a:t>
            </a:r>
            <a:r>
              <a:rPr lang="ja-JP" altLang="en-US" dirty="0"/>
              <a:t> </a:t>
            </a:r>
            <a:r>
              <a:rPr lang="en-US" altLang="ja-JP" dirty="0"/>
              <a:t>Challenge</a:t>
            </a:r>
            <a:r>
              <a:rPr lang="ja-JP" altLang="en-US" dirty="0"/>
              <a:t>なる新</a:t>
            </a:r>
            <a:r>
              <a:rPr lang="en-US" altLang="ja-JP" dirty="0" err="1"/>
              <a:t>Proj</a:t>
            </a:r>
            <a:r>
              <a:rPr lang="ja-JP" altLang="en-US" dirty="0"/>
              <a:t>（公募）立ち上げ　</a:t>
            </a:r>
            <a:endParaRPr lang="en-US" altLang="ja-JP" dirty="0"/>
          </a:p>
          <a:p>
            <a:pPr marL="0" indent="0">
              <a:buNone/>
            </a:pPr>
            <a:r>
              <a:rPr lang="ja-JP" altLang="en-US" dirty="0"/>
              <a:t>　（</a:t>
            </a:r>
            <a:r>
              <a:rPr lang="en-US" altLang="ja-JP" dirty="0"/>
              <a:t>10</a:t>
            </a:r>
            <a:r>
              <a:rPr lang="ja-JP" altLang="en-US" dirty="0"/>
              <a:t>月末提案、</a:t>
            </a:r>
            <a:r>
              <a:rPr lang="en-US" altLang="ja-JP" dirty="0"/>
              <a:t>19</a:t>
            </a:r>
            <a:r>
              <a:rPr lang="ja-JP" altLang="en-US" dirty="0"/>
              <a:t>年デモ等の実作業）</a:t>
            </a:r>
            <a:endParaRPr lang="en-US" altLang="ja-JP" dirty="0"/>
          </a:p>
          <a:p>
            <a:pPr marL="0" indent="0">
              <a:buNone/>
            </a:pPr>
            <a:r>
              <a:rPr lang="ja-JP" altLang="en-US" dirty="0"/>
              <a:t>条件</a:t>
            </a:r>
            <a:endParaRPr lang="en-US" altLang="ja-JP" dirty="0"/>
          </a:p>
          <a:p>
            <a:pPr marL="0" indent="0">
              <a:buNone/>
            </a:pPr>
            <a:r>
              <a:rPr kumimoji="1" lang="ja-JP" altLang="en-US" dirty="0"/>
              <a:t>　どこかにインドユニークを採用</a:t>
            </a:r>
            <a:endParaRPr kumimoji="1" lang="en-US" altLang="ja-JP" dirty="0"/>
          </a:p>
          <a:p>
            <a:pPr marL="0" indent="0">
              <a:buNone/>
            </a:pPr>
            <a:r>
              <a:rPr lang="ja-JP" altLang="en-US" dirty="0"/>
              <a:t>　インドの産業発展、雇用促進につながること</a:t>
            </a:r>
            <a:endParaRPr lang="en-US" altLang="ja-JP" dirty="0"/>
          </a:p>
          <a:p>
            <a:pPr marL="0" indent="0">
              <a:buNone/>
            </a:pPr>
            <a:r>
              <a:rPr lang="ja-JP" altLang="en-US" dirty="0"/>
              <a:t>　（将来の国産化）</a:t>
            </a: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4B09E6CC-90C2-4800-B67A-B5824FEB443C}" type="slidenum">
              <a:rPr lang="en-US" smtClean="0"/>
              <a:pPr>
                <a:defRPr/>
              </a:pPr>
              <a:t>22</a:t>
            </a:fld>
            <a:endParaRPr lang="en-US"/>
          </a:p>
        </p:txBody>
      </p:sp>
      <p:pic>
        <p:nvPicPr>
          <p:cNvPr id="5" name="図 4"/>
          <p:cNvPicPr>
            <a:picLocks noChangeAspect="1"/>
          </p:cNvPicPr>
          <p:nvPr/>
        </p:nvPicPr>
        <p:blipFill>
          <a:blip r:embed="rId2"/>
          <a:stretch>
            <a:fillRect/>
          </a:stretch>
        </p:blipFill>
        <p:spPr>
          <a:xfrm>
            <a:off x="7916759" y="239520"/>
            <a:ext cx="1227241" cy="816673"/>
          </a:xfrm>
          <a:prstGeom prst="rect">
            <a:avLst/>
          </a:prstGeom>
        </p:spPr>
      </p:pic>
    </p:spTree>
    <p:extLst>
      <p:ext uri="{BB962C8B-B14F-4D97-AF65-F5344CB8AC3E}">
        <p14:creationId xmlns:p14="http://schemas.microsoft.com/office/powerpoint/2010/main" val="340524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7743" y="4615"/>
            <a:ext cx="8229600" cy="850106"/>
          </a:xfrm>
        </p:spPr>
        <p:txBody>
          <a:bodyPr/>
          <a:lstStyle/>
          <a:p>
            <a:r>
              <a:rPr kumimoji="1" lang="en-US" altLang="ja-JP" sz="4000" dirty="0" err="1"/>
              <a:t>CharIN</a:t>
            </a:r>
            <a:r>
              <a:rPr kumimoji="1" lang="ja-JP" altLang="en-US" dirty="0"/>
              <a:t>との協業案</a:t>
            </a:r>
            <a:r>
              <a:rPr kumimoji="1" lang="ja-JP" altLang="en-US" sz="2800" dirty="0"/>
              <a:t>（会長私案）</a:t>
            </a:r>
          </a:p>
        </p:txBody>
      </p:sp>
      <p:sp>
        <p:nvSpPr>
          <p:cNvPr id="3" name="コンテンツ プレースホルダー 2"/>
          <p:cNvSpPr>
            <a:spLocks noGrp="1"/>
          </p:cNvSpPr>
          <p:nvPr>
            <p:ph idx="1"/>
          </p:nvPr>
        </p:nvSpPr>
        <p:spPr>
          <a:xfrm>
            <a:off x="411480" y="1109610"/>
            <a:ext cx="8229600" cy="4569371"/>
          </a:xfrm>
        </p:spPr>
        <p:txBody>
          <a:bodyPr/>
          <a:lstStyle/>
          <a:p>
            <a:r>
              <a:rPr lang="en-US" altLang="ja-JP" sz="2400" dirty="0"/>
              <a:t>Common understanding of </a:t>
            </a:r>
            <a:r>
              <a:rPr lang="en-US" altLang="ja-JP" sz="2400" dirty="0">
                <a:solidFill>
                  <a:srgbClr val="FF0000"/>
                </a:solidFill>
              </a:rPr>
              <a:t>CCS as the charging technology for the future</a:t>
            </a:r>
          </a:p>
          <a:p>
            <a:r>
              <a:rPr lang="en-US" altLang="ja-JP" sz="2400" dirty="0"/>
              <a:t>Secure </a:t>
            </a:r>
            <a:r>
              <a:rPr lang="en-US" altLang="ja-JP" sz="2400" dirty="0">
                <a:solidFill>
                  <a:srgbClr val="00B050"/>
                </a:solidFill>
              </a:rPr>
              <a:t>compatibility/</a:t>
            </a:r>
            <a:r>
              <a:rPr lang="en-US" altLang="ja-JP" sz="2400" dirty="0" err="1">
                <a:solidFill>
                  <a:srgbClr val="00B050"/>
                </a:solidFill>
              </a:rPr>
              <a:t>chargability</a:t>
            </a:r>
            <a:r>
              <a:rPr lang="en-US" altLang="ja-JP" sz="2400" dirty="0"/>
              <a:t> of current </a:t>
            </a:r>
            <a:r>
              <a:rPr lang="en-US" altLang="ja-JP" sz="2400" dirty="0" err="1"/>
              <a:t>ChadeMO</a:t>
            </a:r>
            <a:r>
              <a:rPr lang="en-US" altLang="ja-JP" sz="2400" dirty="0"/>
              <a:t> cars</a:t>
            </a:r>
          </a:p>
          <a:p>
            <a:r>
              <a:rPr lang="en-US" altLang="ja-JP" sz="2400" dirty="0"/>
              <a:t>Agreement on </a:t>
            </a:r>
            <a:r>
              <a:rPr lang="en-US" altLang="ja-JP" sz="2400" dirty="0">
                <a:solidFill>
                  <a:srgbClr val="00B050"/>
                </a:solidFill>
              </a:rPr>
              <a:t>ISO15118 for wireless </a:t>
            </a:r>
            <a:r>
              <a:rPr lang="en-US" altLang="ja-JP" sz="2400" dirty="0"/>
              <a:t>communication</a:t>
            </a:r>
          </a:p>
          <a:p>
            <a:r>
              <a:rPr lang="en-US" altLang="ja-JP" sz="2400" dirty="0"/>
              <a:t>Checking of adding additional </a:t>
            </a:r>
            <a:r>
              <a:rPr lang="en-US" altLang="ja-JP" sz="2400" dirty="0">
                <a:solidFill>
                  <a:srgbClr val="FF0000"/>
                </a:solidFill>
              </a:rPr>
              <a:t>ISO15118 PLC HPGP communication within </a:t>
            </a:r>
            <a:r>
              <a:rPr lang="en-US" altLang="ja-JP" sz="2400" dirty="0" err="1">
                <a:solidFill>
                  <a:srgbClr val="FF0000"/>
                </a:solidFill>
              </a:rPr>
              <a:t>ChadeMO</a:t>
            </a:r>
            <a:r>
              <a:rPr lang="en-US" altLang="ja-JP" sz="2400" dirty="0"/>
              <a:t> (as the </a:t>
            </a:r>
            <a:r>
              <a:rPr lang="en-US" altLang="ja-JP" sz="2400" dirty="0" err="1"/>
              <a:t>chinese</a:t>
            </a:r>
            <a:r>
              <a:rPr lang="en-US" altLang="ja-JP" sz="2400" dirty="0"/>
              <a:t> intend on GB/T). Gives flexibility for the future and keeping CAN for the existing world. </a:t>
            </a:r>
          </a:p>
          <a:p>
            <a:r>
              <a:rPr lang="en-US" altLang="ja-JP" sz="2400" dirty="0"/>
              <a:t>Contribute </a:t>
            </a:r>
            <a:r>
              <a:rPr lang="en-US" altLang="ja-JP" sz="2400" dirty="0">
                <a:solidFill>
                  <a:srgbClr val="00B050"/>
                </a:solidFill>
              </a:rPr>
              <a:t>V2X experience into ISO15118 </a:t>
            </a:r>
            <a:r>
              <a:rPr lang="en-US" altLang="ja-JP" sz="2400" dirty="0"/>
              <a:t>development</a:t>
            </a:r>
          </a:p>
          <a:p>
            <a:r>
              <a:rPr lang="en-US" altLang="ja-JP" sz="2400" dirty="0">
                <a:solidFill>
                  <a:srgbClr val="00B050"/>
                </a:solidFill>
              </a:rPr>
              <a:t>Nissan/Mitsubishi joining </a:t>
            </a:r>
            <a:r>
              <a:rPr lang="en-US" altLang="ja-JP" sz="2400" dirty="0" err="1">
                <a:solidFill>
                  <a:srgbClr val="00B050"/>
                </a:solidFill>
              </a:rPr>
              <a:t>CharIN</a:t>
            </a:r>
            <a:r>
              <a:rPr lang="en-US" altLang="ja-JP" sz="2400" dirty="0">
                <a:solidFill>
                  <a:srgbClr val="00B050"/>
                </a:solidFill>
              </a:rPr>
              <a:t> </a:t>
            </a:r>
            <a:r>
              <a:rPr lang="en-US" altLang="ja-JP" sz="2400" dirty="0"/>
              <a:t>membership</a:t>
            </a:r>
          </a:p>
          <a:p>
            <a:r>
              <a:rPr lang="en-US" altLang="ja-JP" sz="2400" dirty="0"/>
              <a:t>Announcement at EVS31 (global message, customer focus, global </a:t>
            </a:r>
            <a:r>
              <a:rPr lang="en-US" altLang="ja-JP" sz="2400" dirty="0" err="1"/>
              <a:t>harmonisation</a:t>
            </a:r>
            <a:r>
              <a:rPr lang="en-US" altLang="ja-JP" sz="2400" dirty="0"/>
              <a:t>, membership, ISO15118,…)</a:t>
            </a:r>
          </a:p>
          <a:p>
            <a:endParaRPr kumimoji="1" lang="ja-JP" altLang="en-US" sz="2400" dirty="0"/>
          </a:p>
        </p:txBody>
      </p:sp>
      <p:pic>
        <p:nvPicPr>
          <p:cNvPr id="4" name="図 3"/>
          <p:cNvPicPr>
            <a:picLocks noChangeAspect="1"/>
          </p:cNvPicPr>
          <p:nvPr/>
        </p:nvPicPr>
        <p:blipFill>
          <a:blip r:embed="rId2"/>
          <a:stretch>
            <a:fillRect/>
          </a:stretch>
        </p:blipFill>
        <p:spPr>
          <a:xfrm>
            <a:off x="7953375" y="259504"/>
            <a:ext cx="1190625" cy="714375"/>
          </a:xfrm>
          <a:prstGeom prst="rect">
            <a:avLst/>
          </a:prstGeom>
        </p:spPr>
      </p:pic>
    </p:spTree>
    <p:extLst>
      <p:ext uri="{BB962C8B-B14F-4D97-AF65-F5344CB8AC3E}">
        <p14:creationId xmlns:p14="http://schemas.microsoft.com/office/powerpoint/2010/main" val="287511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594883"/>
            <a:ext cx="7772400" cy="1470025"/>
          </a:xfrm>
        </p:spPr>
        <p:txBody>
          <a:bodyPr>
            <a:normAutofit/>
          </a:bodyPr>
          <a:lstStyle/>
          <a:p>
            <a:r>
              <a:rPr lang="ja-JP" altLang="en-US" sz="4000" dirty="0">
                <a:solidFill>
                  <a:srgbClr val="006835"/>
                </a:solidFill>
              </a:rPr>
              <a:t>ありがとうございました</a:t>
            </a:r>
            <a:endParaRPr kumimoji="1" lang="ja-JP" altLang="en-US" sz="4000" dirty="0">
              <a:solidFill>
                <a:srgbClr val="006835"/>
              </a:solidFill>
            </a:endParaRPr>
          </a:p>
        </p:txBody>
      </p:sp>
      <p:sp>
        <p:nvSpPr>
          <p:cNvPr id="4" name="スライド番号プレースホルダー 3"/>
          <p:cNvSpPr>
            <a:spLocks noGrp="1"/>
          </p:cNvSpPr>
          <p:nvPr>
            <p:ph type="sldNum" sz="quarter" idx="12"/>
          </p:nvPr>
        </p:nvSpPr>
        <p:spPr/>
        <p:txBody>
          <a:bodyPr/>
          <a:lstStyle/>
          <a:p>
            <a:pPr>
              <a:defRPr/>
            </a:pPr>
            <a:fld id="{74160121-248C-41BA-80E6-C248DCB038BC}" type="slidenum">
              <a:rPr lang="en-US" smtClean="0"/>
              <a:pPr>
                <a:defRPr/>
              </a:pPr>
              <a:t>24</a:t>
            </a:fld>
            <a:endParaRPr lang="en-US"/>
          </a:p>
        </p:txBody>
      </p:sp>
    </p:spTree>
    <p:extLst>
      <p:ext uri="{BB962C8B-B14F-4D97-AF65-F5344CB8AC3E}">
        <p14:creationId xmlns:p14="http://schemas.microsoft.com/office/powerpoint/2010/main" val="424880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nvPr>
        </p:nvGraphicFramePr>
        <p:xfrm>
          <a:off x="1547664" y="889072"/>
          <a:ext cx="6264696" cy="5938502"/>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txBox="1">
            <a:spLocks/>
          </p:cNvSpPr>
          <p:nvPr/>
        </p:nvSpPr>
        <p:spPr bwMode="auto">
          <a:xfrm>
            <a:off x="86816" y="20963"/>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baseline="0">
                <a:solidFill>
                  <a:srgbClr val="25714B"/>
                </a:solidFill>
                <a:latin typeface="Arial" pitchFamily="34" charset="0"/>
                <a:ea typeface="ＭＳ Ｐゴシック"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342900" indent="-342900">
              <a:defRPr/>
            </a:pPr>
            <a:r>
              <a:rPr lang="ja-JP" altLang="en-US" dirty="0">
                <a:solidFill>
                  <a:srgbClr val="006835"/>
                </a:solidFill>
                <a:latin typeface="ＭＳ Ｐゴシック" panose="020B0600070205080204" pitchFamily="50" charset="-128"/>
              </a:rPr>
              <a:t>会員入退会推移</a:t>
            </a:r>
            <a:r>
              <a:rPr lang="en-US" altLang="ja-JP" dirty="0">
                <a:solidFill>
                  <a:srgbClr val="006835"/>
                </a:solidFill>
                <a:latin typeface="ＭＳ Ｐゴシック" panose="020B0600070205080204" pitchFamily="50" charset="-128"/>
              </a:rPr>
              <a:t>	</a:t>
            </a:r>
            <a:r>
              <a:rPr lang="en-US" altLang="ja-JP" sz="2000" dirty="0">
                <a:solidFill>
                  <a:srgbClr val="006835"/>
                </a:solidFill>
                <a:latin typeface="ＭＳ Ｐゴシック" panose="020B0600070205080204" pitchFamily="50" charset="-128"/>
              </a:rPr>
              <a:t>2018</a:t>
            </a:r>
            <a:r>
              <a:rPr lang="ja-JP" altLang="en-US" sz="2000" dirty="0">
                <a:solidFill>
                  <a:srgbClr val="006835"/>
                </a:solidFill>
                <a:latin typeface="ＭＳ Ｐゴシック" panose="020B0600070205080204" pitchFamily="50" charset="-128"/>
              </a:rPr>
              <a:t>年</a:t>
            </a:r>
            <a:r>
              <a:rPr lang="en-US" altLang="ja-JP" sz="2000" dirty="0">
                <a:solidFill>
                  <a:srgbClr val="006835"/>
                </a:solidFill>
                <a:latin typeface="ＭＳ Ｐゴシック" panose="020B0600070205080204" pitchFamily="50" charset="-128"/>
              </a:rPr>
              <a:t>8</a:t>
            </a:r>
            <a:r>
              <a:rPr lang="ja-JP" altLang="en-US" sz="2000" dirty="0">
                <a:solidFill>
                  <a:srgbClr val="006835"/>
                </a:solidFill>
                <a:latin typeface="ＭＳ Ｐゴシック" panose="020B0600070205080204" pitchFamily="50" charset="-128"/>
              </a:rPr>
              <a:t>月現在</a:t>
            </a:r>
          </a:p>
        </p:txBody>
      </p:sp>
    </p:spTree>
    <p:extLst>
      <p:ext uri="{BB962C8B-B14F-4D97-AF65-F5344CB8AC3E}">
        <p14:creationId xmlns:p14="http://schemas.microsoft.com/office/powerpoint/2010/main" val="176520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33885"/>
            <a:ext cx="8229600" cy="4526804"/>
          </a:xfrm>
        </p:spPr>
      </p:pic>
      <p:sp>
        <p:nvSpPr>
          <p:cNvPr id="6" name="Title 1"/>
          <p:cNvSpPr txBox="1">
            <a:spLocks/>
          </p:cNvSpPr>
          <p:nvPr/>
        </p:nvSpPr>
        <p:spPr bwMode="auto">
          <a:xfrm>
            <a:off x="805607" y="5421710"/>
            <a:ext cx="8496944"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en-US" altLang="ja-JP" sz="4000" dirty="0"/>
              <a:t>71</a:t>
            </a:r>
            <a:r>
              <a:rPr lang="ja-JP" altLang="en-US" sz="4000" dirty="0"/>
              <a:t>ヵ国</a:t>
            </a:r>
            <a:r>
              <a:rPr lang="ja-JP" altLang="en-US" sz="1400" dirty="0"/>
              <a:t>　　　　　　</a:t>
            </a:r>
            <a:r>
              <a:rPr lang="en-US" altLang="ja-JP" sz="7200" dirty="0"/>
              <a:t>22647</a:t>
            </a:r>
            <a:r>
              <a:rPr lang="ja-JP" altLang="en-US" sz="7200" dirty="0"/>
              <a:t>基</a:t>
            </a:r>
            <a:r>
              <a:rPr lang="en-US" altLang="ja-JP" sz="7200" dirty="0"/>
              <a:t> </a:t>
            </a:r>
            <a:endParaRPr lang="en-US" altLang="ja-JP" sz="1800" dirty="0"/>
          </a:p>
        </p:txBody>
      </p:sp>
      <p:sp>
        <p:nvSpPr>
          <p:cNvPr id="5" name="円/楕円 4"/>
          <p:cNvSpPr/>
          <p:nvPr/>
        </p:nvSpPr>
        <p:spPr>
          <a:xfrm>
            <a:off x="6948264" y="1196906"/>
            <a:ext cx="2055637" cy="1898356"/>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4000" dirty="0">
                <a:solidFill>
                  <a:srgbClr val="008000"/>
                </a:solidFill>
                <a:ea typeface="Verdana" panose="020B0604030504040204" pitchFamily="34" charset="0"/>
                <a:cs typeface="Verdana" panose="020B0604030504040204" pitchFamily="34" charset="0"/>
              </a:rPr>
              <a:t>7379</a:t>
            </a:r>
          </a:p>
        </p:txBody>
      </p:sp>
      <p:sp>
        <p:nvSpPr>
          <p:cNvPr id="7" name="円/楕円 6"/>
          <p:cNvSpPr/>
          <p:nvPr/>
        </p:nvSpPr>
        <p:spPr>
          <a:xfrm>
            <a:off x="481049" y="2708920"/>
            <a:ext cx="1138623" cy="916553"/>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2400" dirty="0">
                <a:solidFill>
                  <a:srgbClr val="008000"/>
                </a:solidFill>
                <a:ea typeface="Verdana" panose="020B0604030504040204" pitchFamily="34" charset="0"/>
                <a:cs typeface="Verdana" panose="020B0604030504040204" pitchFamily="34" charset="0"/>
              </a:rPr>
              <a:t>2903</a:t>
            </a:r>
            <a:endParaRPr lang="ja-JP" altLang="en-US" sz="2400" dirty="0">
              <a:solidFill>
                <a:srgbClr val="008000"/>
              </a:solidFill>
              <a:cs typeface="Verdana" panose="020B0604030504040204" pitchFamily="34" charset="0"/>
            </a:endParaRPr>
          </a:p>
        </p:txBody>
      </p:sp>
      <p:sp>
        <p:nvSpPr>
          <p:cNvPr id="8" name="円/楕円 7"/>
          <p:cNvSpPr/>
          <p:nvPr/>
        </p:nvSpPr>
        <p:spPr>
          <a:xfrm>
            <a:off x="3275856" y="1268760"/>
            <a:ext cx="2088232" cy="2012178"/>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4000" dirty="0">
                <a:solidFill>
                  <a:srgbClr val="008000"/>
                </a:solidFill>
                <a:ea typeface="Verdana" panose="020B0604030504040204" pitchFamily="34" charset="0"/>
                <a:cs typeface="Verdana" panose="020B0604030504040204" pitchFamily="34" charset="0"/>
              </a:rPr>
              <a:t>7935</a:t>
            </a:r>
          </a:p>
        </p:txBody>
      </p:sp>
      <p:sp>
        <p:nvSpPr>
          <p:cNvPr id="9" name="円/楕円 8"/>
          <p:cNvSpPr/>
          <p:nvPr/>
        </p:nvSpPr>
        <p:spPr>
          <a:xfrm>
            <a:off x="4614222" y="3932377"/>
            <a:ext cx="749866" cy="559387"/>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dirty="0">
                <a:solidFill>
                  <a:srgbClr val="008000"/>
                </a:solidFill>
              </a:rPr>
              <a:t>19 </a:t>
            </a:r>
            <a:endParaRPr lang="ja-JP" altLang="en-US" dirty="0">
              <a:solidFill>
                <a:srgbClr val="008000"/>
              </a:solidFill>
            </a:endParaRPr>
          </a:p>
        </p:txBody>
      </p:sp>
      <p:sp>
        <p:nvSpPr>
          <p:cNvPr id="10" name="円/楕円 9"/>
          <p:cNvSpPr/>
          <p:nvPr/>
        </p:nvSpPr>
        <p:spPr>
          <a:xfrm>
            <a:off x="6300192" y="2996952"/>
            <a:ext cx="1512168" cy="1444332"/>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3200" dirty="0">
                <a:solidFill>
                  <a:srgbClr val="008000"/>
                </a:solidFill>
              </a:rPr>
              <a:t>4200</a:t>
            </a:r>
          </a:p>
        </p:txBody>
      </p:sp>
      <p:sp>
        <p:nvSpPr>
          <p:cNvPr id="11" name="円/楕円 10"/>
          <p:cNvSpPr/>
          <p:nvPr/>
        </p:nvSpPr>
        <p:spPr>
          <a:xfrm>
            <a:off x="8172400" y="4491764"/>
            <a:ext cx="872010" cy="748989"/>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dirty="0">
                <a:solidFill>
                  <a:srgbClr val="008000"/>
                </a:solidFill>
              </a:rPr>
              <a:t>186</a:t>
            </a:r>
            <a:endParaRPr lang="ja-JP" altLang="en-US" dirty="0">
              <a:solidFill>
                <a:srgbClr val="008000"/>
              </a:solidFill>
            </a:endParaRPr>
          </a:p>
        </p:txBody>
      </p:sp>
      <p:sp>
        <p:nvSpPr>
          <p:cNvPr id="12" name="円/楕円 11"/>
          <p:cNvSpPr/>
          <p:nvPr/>
        </p:nvSpPr>
        <p:spPr>
          <a:xfrm>
            <a:off x="1907704" y="4653135"/>
            <a:ext cx="649923" cy="591669"/>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dirty="0">
                <a:solidFill>
                  <a:srgbClr val="008000"/>
                </a:solidFill>
              </a:rPr>
              <a:t>15</a:t>
            </a:r>
            <a:endParaRPr lang="ja-JP" altLang="en-US" dirty="0">
              <a:solidFill>
                <a:srgbClr val="008000"/>
              </a:solidFill>
            </a:endParaRPr>
          </a:p>
        </p:txBody>
      </p:sp>
      <p:sp>
        <p:nvSpPr>
          <p:cNvPr id="15" name="Title 1"/>
          <p:cNvSpPr txBox="1">
            <a:spLocks/>
          </p:cNvSpPr>
          <p:nvPr/>
        </p:nvSpPr>
        <p:spPr bwMode="auto">
          <a:xfrm>
            <a:off x="0" y="40817"/>
            <a:ext cx="82296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en-US" altLang="ja-JP" dirty="0"/>
              <a:t>CHAdeMO</a:t>
            </a:r>
            <a:r>
              <a:rPr lang="ja-JP" altLang="en-US" dirty="0"/>
              <a:t> 普及台数</a:t>
            </a:r>
            <a:r>
              <a:rPr lang="ja-JP" altLang="en-US" sz="1400" dirty="0"/>
              <a:t>　</a:t>
            </a:r>
            <a:r>
              <a:rPr lang="en-US" altLang="ja-JP" sz="1400" dirty="0"/>
              <a:t>2018</a:t>
            </a:r>
            <a:r>
              <a:rPr lang="ja-JP" altLang="en-US" sz="1400" dirty="0"/>
              <a:t>　</a:t>
            </a:r>
            <a:r>
              <a:rPr lang="en-US" altLang="ja-JP" sz="1400" dirty="0"/>
              <a:t>9</a:t>
            </a:r>
            <a:r>
              <a:rPr lang="ja-JP" altLang="en-US" sz="1400" dirty="0"/>
              <a:t>月末</a:t>
            </a:r>
            <a:endParaRPr lang="en-US" altLang="ja-JP" sz="1800" dirty="0"/>
          </a:p>
        </p:txBody>
      </p:sp>
    </p:spTree>
    <p:extLst>
      <p:ext uri="{BB962C8B-B14F-4D97-AF65-F5344CB8AC3E}">
        <p14:creationId xmlns:p14="http://schemas.microsoft.com/office/powerpoint/2010/main" val="15993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1000"/>
                                        <p:tgtEl>
                                          <p:spTgt spid="12"/>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000"/>
                                        <p:tgtEl>
                                          <p:spTgt spid="8"/>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1000"/>
                                        <p:tgtEl>
                                          <p:spTgt spid="9"/>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1000"/>
                                        <p:tgtEl>
                                          <p:spTgt spid="10"/>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1000"/>
                                        <p:tgtEl>
                                          <p:spTgt spid="5"/>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33885"/>
            <a:ext cx="8229600" cy="4526804"/>
          </a:xfrm>
        </p:spPr>
      </p:pic>
      <p:sp>
        <p:nvSpPr>
          <p:cNvPr id="6" name="Title 1"/>
          <p:cNvSpPr txBox="1">
            <a:spLocks/>
          </p:cNvSpPr>
          <p:nvPr/>
        </p:nvSpPr>
        <p:spPr bwMode="auto">
          <a:xfrm>
            <a:off x="805607" y="5421710"/>
            <a:ext cx="8496944"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en-US" altLang="ja-JP" sz="4000" dirty="0"/>
              <a:t>@71</a:t>
            </a:r>
            <a:r>
              <a:rPr lang="ja-JP" altLang="en-US" sz="1400" dirty="0"/>
              <a:t>　　　　　　</a:t>
            </a:r>
            <a:r>
              <a:rPr lang="en-US" altLang="ja-JP" sz="7200" dirty="0"/>
              <a:t>#22647 </a:t>
            </a:r>
            <a:endParaRPr lang="en-US" altLang="ja-JP" sz="1800" dirty="0"/>
          </a:p>
        </p:txBody>
      </p:sp>
      <p:sp>
        <p:nvSpPr>
          <p:cNvPr id="5" name="円/楕円 4"/>
          <p:cNvSpPr/>
          <p:nvPr/>
        </p:nvSpPr>
        <p:spPr>
          <a:xfrm>
            <a:off x="6948264" y="1196906"/>
            <a:ext cx="2055637" cy="1898356"/>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4000" dirty="0">
                <a:solidFill>
                  <a:srgbClr val="008000"/>
                </a:solidFill>
                <a:ea typeface="Verdana" panose="020B0604030504040204" pitchFamily="34" charset="0"/>
                <a:cs typeface="Verdana" panose="020B0604030504040204" pitchFamily="34" charset="0"/>
              </a:rPr>
              <a:t>7379</a:t>
            </a:r>
          </a:p>
        </p:txBody>
      </p:sp>
      <p:sp>
        <p:nvSpPr>
          <p:cNvPr id="7" name="円/楕円 6"/>
          <p:cNvSpPr/>
          <p:nvPr/>
        </p:nvSpPr>
        <p:spPr>
          <a:xfrm>
            <a:off x="481049" y="2708920"/>
            <a:ext cx="1138623" cy="916553"/>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2400" dirty="0">
                <a:solidFill>
                  <a:srgbClr val="008000"/>
                </a:solidFill>
                <a:ea typeface="Verdana" panose="020B0604030504040204" pitchFamily="34" charset="0"/>
                <a:cs typeface="Verdana" panose="020B0604030504040204" pitchFamily="34" charset="0"/>
              </a:rPr>
              <a:t>2903</a:t>
            </a:r>
            <a:endParaRPr lang="ja-JP" altLang="en-US" sz="2400" dirty="0">
              <a:solidFill>
                <a:srgbClr val="008000"/>
              </a:solidFill>
              <a:cs typeface="Verdana" panose="020B0604030504040204" pitchFamily="34" charset="0"/>
            </a:endParaRPr>
          </a:p>
        </p:txBody>
      </p:sp>
      <p:sp>
        <p:nvSpPr>
          <p:cNvPr id="8" name="円/楕円 7"/>
          <p:cNvSpPr/>
          <p:nvPr/>
        </p:nvSpPr>
        <p:spPr>
          <a:xfrm>
            <a:off x="3275856" y="1268760"/>
            <a:ext cx="2088232" cy="2012178"/>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4000" dirty="0">
                <a:solidFill>
                  <a:srgbClr val="008000"/>
                </a:solidFill>
                <a:ea typeface="Verdana" panose="020B0604030504040204" pitchFamily="34" charset="0"/>
                <a:cs typeface="Verdana" panose="020B0604030504040204" pitchFamily="34" charset="0"/>
              </a:rPr>
              <a:t>7935</a:t>
            </a:r>
          </a:p>
        </p:txBody>
      </p:sp>
      <p:sp>
        <p:nvSpPr>
          <p:cNvPr id="9" name="円/楕円 8"/>
          <p:cNvSpPr/>
          <p:nvPr/>
        </p:nvSpPr>
        <p:spPr>
          <a:xfrm>
            <a:off x="4614222" y="3932377"/>
            <a:ext cx="749866" cy="559387"/>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dirty="0">
                <a:solidFill>
                  <a:srgbClr val="008000"/>
                </a:solidFill>
              </a:rPr>
              <a:t>19 </a:t>
            </a:r>
            <a:endParaRPr lang="ja-JP" altLang="en-US" dirty="0">
              <a:solidFill>
                <a:srgbClr val="008000"/>
              </a:solidFill>
            </a:endParaRPr>
          </a:p>
        </p:txBody>
      </p:sp>
      <p:sp>
        <p:nvSpPr>
          <p:cNvPr id="10" name="円/楕円 9"/>
          <p:cNvSpPr/>
          <p:nvPr/>
        </p:nvSpPr>
        <p:spPr>
          <a:xfrm>
            <a:off x="6300192" y="2996952"/>
            <a:ext cx="1512168" cy="1444332"/>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3200" dirty="0">
                <a:solidFill>
                  <a:srgbClr val="008000"/>
                </a:solidFill>
              </a:rPr>
              <a:t>4200</a:t>
            </a:r>
          </a:p>
        </p:txBody>
      </p:sp>
      <p:sp>
        <p:nvSpPr>
          <p:cNvPr id="11" name="円/楕円 10"/>
          <p:cNvSpPr/>
          <p:nvPr/>
        </p:nvSpPr>
        <p:spPr>
          <a:xfrm>
            <a:off x="8172400" y="4491764"/>
            <a:ext cx="872010" cy="748989"/>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dirty="0">
                <a:solidFill>
                  <a:srgbClr val="008000"/>
                </a:solidFill>
              </a:rPr>
              <a:t>186</a:t>
            </a:r>
            <a:endParaRPr lang="ja-JP" altLang="en-US" dirty="0">
              <a:solidFill>
                <a:srgbClr val="008000"/>
              </a:solidFill>
            </a:endParaRPr>
          </a:p>
        </p:txBody>
      </p:sp>
      <p:sp>
        <p:nvSpPr>
          <p:cNvPr id="12" name="円/楕円 11"/>
          <p:cNvSpPr/>
          <p:nvPr/>
        </p:nvSpPr>
        <p:spPr>
          <a:xfrm>
            <a:off x="1907704" y="4653135"/>
            <a:ext cx="649923" cy="591669"/>
          </a:xfrm>
          <a:prstGeom prst="ellipse">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dirty="0">
                <a:solidFill>
                  <a:srgbClr val="008000"/>
                </a:solidFill>
              </a:rPr>
              <a:t>15</a:t>
            </a:r>
            <a:endParaRPr lang="ja-JP" altLang="en-US" dirty="0">
              <a:solidFill>
                <a:srgbClr val="008000"/>
              </a:solidFill>
            </a:endParaRPr>
          </a:p>
        </p:txBody>
      </p:sp>
      <p:graphicFrame>
        <p:nvGraphicFramePr>
          <p:cNvPr id="13" name="グラフ 12"/>
          <p:cNvGraphicFramePr/>
          <p:nvPr>
            <p:extLst/>
          </p:nvPr>
        </p:nvGraphicFramePr>
        <p:xfrm>
          <a:off x="0" y="1086451"/>
          <a:ext cx="9180512" cy="569185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0817"/>
            <a:ext cx="82296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en-US" altLang="ja-JP" dirty="0"/>
              <a:t>CHAdeMO</a:t>
            </a:r>
            <a:r>
              <a:rPr lang="ja-JP" altLang="en-US" dirty="0"/>
              <a:t> 普及台数</a:t>
            </a:r>
            <a:r>
              <a:rPr lang="ja-JP" altLang="en-US" sz="1400" dirty="0"/>
              <a:t>　</a:t>
            </a:r>
            <a:r>
              <a:rPr lang="en-US" altLang="ja-JP" sz="1400" dirty="0"/>
              <a:t>2018</a:t>
            </a:r>
            <a:r>
              <a:rPr lang="ja-JP" altLang="en-US" sz="1400" dirty="0"/>
              <a:t>　</a:t>
            </a:r>
            <a:r>
              <a:rPr lang="en-US" altLang="ja-JP" sz="1400" dirty="0"/>
              <a:t>9</a:t>
            </a:r>
            <a:r>
              <a:rPr lang="ja-JP" altLang="en-US" sz="1400" dirty="0"/>
              <a:t>月末</a:t>
            </a:r>
            <a:endParaRPr lang="en-US" altLang="ja-JP" sz="1800" dirty="0"/>
          </a:p>
        </p:txBody>
      </p:sp>
    </p:spTree>
    <p:extLst>
      <p:ext uri="{BB962C8B-B14F-4D97-AF65-F5344CB8AC3E}">
        <p14:creationId xmlns:p14="http://schemas.microsoft.com/office/powerpoint/2010/main" val="25178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1000"/>
                                        <p:tgtEl>
                                          <p:spTgt spid="12"/>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000"/>
                                        <p:tgtEl>
                                          <p:spTgt spid="8"/>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1000"/>
                                        <p:tgtEl>
                                          <p:spTgt spid="9"/>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1000"/>
                                        <p:tgtEl>
                                          <p:spTgt spid="10"/>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1000"/>
                                        <p:tgtEl>
                                          <p:spTgt spid="5"/>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Graphic spid="1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コアプロトコルを決めて拡張</a:t>
            </a:r>
          </a:p>
        </p:txBody>
      </p:sp>
      <p:sp>
        <p:nvSpPr>
          <p:cNvPr id="3" name="コンテンツ プレースホルダー 2"/>
          <p:cNvSpPr>
            <a:spLocks noGrp="1"/>
          </p:cNvSpPr>
          <p:nvPr>
            <p:ph idx="1"/>
          </p:nvPr>
        </p:nvSpPr>
        <p:spPr>
          <a:xfrm>
            <a:off x="179512" y="1046613"/>
            <a:ext cx="7712657" cy="987099"/>
          </a:xfrm>
        </p:spPr>
        <p:txBody>
          <a:bodyPr/>
          <a:lstStyle/>
          <a:p>
            <a:r>
              <a:rPr kumimoji="1" lang="ja-JP" altLang="en-US" sz="2400" dirty="0"/>
              <a:t>安全性、互換性</a:t>
            </a:r>
            <a:r>
              <a:rPr kumimoji="1" lang="en-US" altLang="ja-JP" sz="2400" dirty="0"/>
              <a:t>	</a:t>
            </a:r>
            <a:r>
              <a:rPr lang="ja-JP" altLang="en-US" sz="2400" dirty="0"/>
              <a:t>　</a:t>
            </a:r>
            <a:r>
              <a:rPr lang="en-US" altLang="ja-JP" sz="2400" dirty="0"/>
              <a:t>	</a:t>
            </a:r>
            <a:r>
              <a:rPr lang="ja-JP" altLang="en-US" sz="2400" dirty="0"/>
              <a:t>→</a:t>
            </a:r>
            <a:r>
              <a:rPr lang="ja-JP" altLang="en-US" sz="2400" dirty="0">
                <a:solidFill>
                  <a:srgbClr val="FF0000"/>
                </a:solidFill>
                <a:effectLst>
                  <a:outerShdw blurRad="38100" dist="38100" dir="2700000" algn="tl">
                    <a:srgbClr val="000000">
                      <a:alpha val="43137"/>
                    </a:srgbClr>
                  </a:outerShdw>
                </a:effectLst>
              </a:rPr>
              <a:t>コアプロトコルで保証</a:t>
            </a:r>
            <a:endParaRPr lang="en-US" altLang="ja-JP" sz="2400" dirty="0">
              <a:solidFill>
                <a:srgbClr val="FF0000"/>
              </a:solidFill>
              <a:effectLst>
                <a:outerShdw blurRad="38100" dist="38100" dir="2700000" algn="tl">
                  <a:srgbClr val="000000">
                    <a:alpha val="43137"/>
                  </a:srgbClr>
                </a:outerShdw>
              </a:effectLst>
            </a:endParaRPr>
          </a:p>
          <a:p>
            <a:r>
              <a:rPr lang="ja-JP" altLang="en-US" sz="2400" dirty="0"/>
              <a:t>技術発展、機能拡張</a:t>
            </a:r>
            <a:r>
              <a:rPr lang="en-US" altLang="ja-JP" sz="2400" dirty="0"/>
              <a:t>	</a:t>
            </a:r>
            <a:r>
              <a:rPr lang="ja-JP" altLang="en-US" sz="2400" dirty="0"/>
              <a:t>→機能的な拡大</a:t>
            </a:r>
            <a:endParaRPr lang="en-US" altLang="ja-JP" sz="2400" dirty="0"/>
          </a:p>
          <a:p>
            <a:r>
              <a:rPr lang="ja-JP" altLang="en-US" sz="2400" dirty="0"/>
              <a:t>対応</a:t>
            </a:r>
            <a:r>
              <a:rPr kumimoji="1" lang="ja-JP" altLang="en-US" sz="2400" dirty="0"/>
              <a:t>車種の多様化</a:t>
            </a:r>
            <a:r>
              <a:rPr kumimoji="1" lang="en-US" altLang="ja-JP" sz="2400" dirty="0"/>
              <a:t>		</a:t>
            </a:r>
            <a:r>
              <a:rPr kumimoji="1" lang="ja-JP" altLang="en-US" sz="2400" dirty="0"/>
              <a:t>→</a:t>
            </a:r>
            <a:r>
              <a:rPr lang="ja-JP" altLang="en-US" sz="2400" dirty="0"/>
              <a:t>適用範囲の拡大</a:t>
            </a:r>
            <a:endParaRPr lang="en-US" altLang="ja-JP" sz="2400" dirty="0"/>
          </a:p>
          <a:p>
            <a:r>
              <a:rPr lang="ja-JP" altLang="en-US" sz="2400" dirty="0"/>
              <a:t>地域最適化</a:t>
            </a:r>
            <a:r>
              <a:rPr lang="en-US" altLang="ja-JP" sz="2400" dirty="0"/>
              <a:t>		</a:t>
            </a:r>
            <a:r>
              <a:rPr lang="ja-JP" altLang="en-US" sz="2400" dirty="0"/>
              <a:t>→地理的な拡大</a:t>
            </a:r>
            <a:r>
              <a:rPr kumimoji="1" lang="ja-JP" altLang="en-US" sz="2400" dirty="0"/>
              <a:t>　</a:t>
            </a:r>
            <a:endParaRPr kumimoji="1" lang="en-US" altLang="ja-JP" sz="2400" dirty="0"/>
          </a:p>
          <a:p>
            <a:endParaRPr kumimoji="1" lang="en-US" altLang="ja-JP" sz="2400" dirty="0"/>
          </a:p>
        </p:txBody>
      </p:sp>
      <p:sp>
        <p:nvSpPr>
          <p:cNvPr id="9" name="角丸四角形 8"/>
          <p:cNvSpPr/>
          <p:nvPr/>
        </p:nvSpPr>
        <p:spPr>
          <a:xfrm>
            <a:off x="2696520" y="4353651"/>
            <a:ext cx="3700700" cy="2283421"/>
          </a:xfrm>
          <a:prstGeom prst="roundRect">
            <a:avLst>
              <a:gd name="adj" fmla="val 12857"/>
            </a:avLst>
          </a:prstGeom>
          <a:solidFill>
            <a:schemeClr val="accent3">
              <a:lumMod val="40000"/>
              <a:lumOff val="60000"/>
            </a:schemeClr>
          </a:solidFill>
          <a:ln w="571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25714B"/>
                </a:solidFill>
              </a:rPr>
              <a:t>　</a:t>
            </a:r>
            <a:endParaRPr lang="en-US" altLang="ja-JP" sz="2400" b="1" dirty="0">
              <a:solidFill>
                <a:srgbClr val="25714B"/>
              </a:solidFill>
            </a:endParaRPr>
          </a:p>
          <a:p>
            <a:pPr algn="ctr"/>
            <a:endParaRPr lang="en-US" altLang="ja-JP" sz="1200" b="1" dirty="0">
              <a:solidFill>
                <a:srgbClr val="25714B"/>
              </a:solidFill>
            </a:endParaRPr>
          </a:p>
          <a:p>
            <a:pPr algn="ctr"/>
            <a:endParaRPr lang="en-US" altLang="ja-JP" sz="2400" b="1" dirty="0">
              <a:solidFill>
                <a:srgbClr val="25714B"/>
              </a:solidFill>
            </a:endParaRPr>
          </a:p>
          <a:p>
            <a:pPr algn="ctr"/>
            <a:endParaRPr lang="en-US" altLang="ja-JP" sz="2400" b="1" dirty="0">
              <a:solidFill>
                <a:srgbClr val="25714B"/>
              </a:solidFill>
            </a:endParaRPr>
          </a:p>
          <a:p>
            <a:pPr algn="ctr"/>
            <a:endParaRPr lang="en-US" altLang="ja-JP" sz="2400" b="1" dirty="0">
              <a:solidFill>
                <a:srgbClr val="25714B"/>
              </a:solidFill>
            </a:endParaRPr>
          </a:p>
          <a:p>
            <a:pPr algn="ctr"/>
            <a:endParaRPr lang="en-US" altLang="ja-JP" sz="2400" b="1" dirty="0">
              <a:solidFill>
                <a:srgbClr val="25714B"/>
              </a:solidFill>
            </a:endParaRPr>
          </a:p>
          <a:p>
            <a:pPr algn="ctr"/>
            <a:endParaRPr lang="en-US" altLang="ja-JP" sz="2400" b="1" dirty="0">
              <a:solidFill>
                <a:srgbClr val="25714B"/>
              </a:solidFill>
            </a:endParaRPr>
          </a:p>
          <a:p>
            <a:pPr algn="ctr"/>
            <a:r>
              <a:rPr lang="ja-JP" altLang="en-US" sz="2400" b="1" dirty="0">
                <a:solidFill>
                  <a:srgbClr val="25714B"/>
                </a:solidFill>
              </a:rPr>
              <a:t>　　　　オリジナル　　</a:t>
            </a:r>
            <a:endParaRPr lang="en-US" altLang="ja-JP" sz="2400" b="1" dirty="0">
              <a:solidFill>
                <a:srgbClr val="25714B"/>
              </a:solidFill>
            </a:endParaRPr>
          </a:p>
          <a:p>
            <a:pPr algn="ctr"/>
            <a:r>
              <a:rPr lang="ja-JP" altLang="en-US" sz="2400" b="1" dirty="0">
                <a:solidFill>
                  <a:srgbClr val="25714B"/>
                </a:solidFill>
              </a:rPr>
              <a:t>　　　　</a:t>
            </a:r>
            <a:r>
              <a:rPr lang="en-US" altLang="ja-JP" sz="2400" b="1" dirty="0">
                <a:solidFill>
                  <a:srgbClr val="25714B"/>
                </a:solidFill>
              </a:rPr>
              <a:t>CHAdeMO</a:t>
            </a:r>
          </a:p>
          <a:p>
            <a:pPr algn="ctr"/>
            <a:r>
              <a:rPr lang="ja-JP" altLang="en-US" b="1" dirty="0">
                <a:solidFill>
                  <a:srgbClr val="25714B"/>
                </a:solidFill>
              </a:rPr>
              <a:t>　　　　　</a:t>
            </a:r>
            <a:endParaRPr lang="en-US" altLang="ja-JP" sz="2400" b="1" dirty="0">
              <a:solidFill>
                <a:srgbClr val="00B050"/>
              </a:solidFill>
            </a:endParaRPr>
          </a:p>
          <a:p>
            <a:pPr algn="ctr"/>
            <a:endParaRPr lang="en-US" altLang="ja-JP" sz="2400" b="1" dirty="0">
              <a:solidFill>
                <a:srgbClr val="00B050"/>
              </a:solidFill>
            </a:endParaRPr>
          </a:p>
          <a:p>
            <a:pPr algn="ctr"/>
            <a:endParaRPr lang="en-US" altLang="ja-JP" sz="2400" b="1" dirty="0">
              <a:solidFill>
                <a:srgbClr val="00B050"/>
              </a:solidFill>
            </a:endParaRPr>
          </a:p>
          <a:p>
            <a:pPr algn="ctr"/>
            <a:endParaRPr lang="ja-JP" altLang="en-US" sz="1400" b="1" dirty="0">
              <a:solidFill>
                <a:srgbClr val="00B050"/>
              </a:solidFill>
            </a:endParaRPr>
          </a:p>
        </p:txBody>
      </p:sp>
      <p:sp>
        <p:nvSpPr>
          <p:cNvPr id="10" name="角丸四角形 9"/>
          <p:cNvSpPr/>
          <p:nvPr/>
        </p:nvSpPr>
        <p:spPr>
          <a:xfrm>
            <a:off x="2719848" y="4354435"/>
            <a:ext cx="3681438" cy="1242667"/>
          </a:xfrm>
          <a:prstGeom prst="roundRect">
            <a:avLst/>
          </a:prstGeom>
          <a:solidFill>
            <a:srgbClr val="25714B"/>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white">
                    <a:lumMod val="95000"/>
                  </a:prstClr>
                </a:solidFill>
              </a:rPr>
              <a:t>CHAdeMO</a:t>
            </a:r>
          </a:p>
          <a:p>
            <a:pPr algn="ctr"/>
            <a:endParaRPr lang="en-US" altLang="ja-JP" sz="900" b="1" dirty="0">
              <a:solidFill>
                <a:prstClr val="white">
                  <a:lumMod val="95000"/>
                </a:prstClr>
              </a:solidFill>
            </a:endParaRPr>
          </a:p>
          <a:p>
            <a:pPr algn="ctr"/>
            <a:r>
              <a:rPr lang="ja-JP" altLang="en-US" sz="2800" b="1" dirty="0">
                <a:solidFill>
                  <a:prstClr val="white">
                    <a:lumMod val="95000"/>
                  </a:prstClr>
                </a:solidFill>
              </a:rPr>
              <a:t>コアプロトコル</a:t>
            </a:r>
            <a:endParaRPr lang="en-US" altLang="ja-JP" sz="2800" b="1" dirty="0">
              <a:solidFill>
                <a:prstClr val="white">
                  <a:lumMod val="95000"/>
                </a:prstClr>
              </a:solidFill>
            </a:endParaRPr>
          </a:p>
        </p:txBody>
      </p:sp>
      <p:pic>
        <p:nvPicPr>
          <p:cNvPr id="6" name="Picture 2" descr="C:\Users\itsumi\Desktop\INOVOS\Image\CHAdeMO_LOGO\chademo logo角なし.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832" y="5706668"/>
            <a:ext cx="792744" cy="74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下矢印 4"/>
          <p:cNvSpPr/>
          <p:nvPr/>
        </p:nvSpPr>
        <p:spPr>
          <a:xfrm flipV="1">
            <a:off x="1975449" y="2838346"/>
            <a:ext cx="5151154" cy="1467993"/>
          </a:xfrm>
          <a:prstGeom prst="downArrow">
            <a:avLst>
              <a:gd name="adj1" fmla="val 73839"/>
              <a:gd name="adj2" fmla="val 44476"/>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dirty="0">
              <a:solidFill>
                <a:prstClr val="white"/>
              </a:solidFill>
            </a:endParaRPr>
          </a:p>
        </p:txBody>
      </p:sp>
      <p:sp>
        <p:nvSpPr>
          <p:cNvPr id="32" name="テキスト ボックス 31"/>
          <p:cNvSpPr txBox="1"/>
          <p:nvPr/>
        </p:nvSpPr>
        <p:spPr>
          <a:xfrm>
            <a:off x="3849475" y="3019205"/>
            <a:ext cx="1422184" cy="830997"/>
          </a:xfrm>
          <a:prstGeom prst="rect">
            <a:avLst/>
          </a:prstGeom>
          <a:noFill/>
        </p:spPr>
        <p:txBody>
          <a:bodyPr wrap="none" rtlCol="0">
            <a:spAutoFit/>
          </a:bodyPr>
          <a:lstStyle/>
          <a:p>
            <a:r>
              <a:rPr lang="ja-JP" altLang="en-US" sz="2400" b="1" dirty="0">
                <a:solidFill>
                  <a:prstClr val="white"/>
                </a:solidFill>
              </a:rPr>
              <a:t>技術発展</a:t>
            </a:r>
            <a:endParaRPr lang="en-US" altLang="ja-JP" sz="2400" b="1" dirty="0">
              <a:solidFill>
                <a:prstClr val="white"/>
              </a:solidFill>
            </a:endParaRPr>
          </a:p>
          <a:p>
            <a:r>
              <a:rPr lang="ja-JP" altLang="en-US" sz="2400" b="1" dirty="0">
                <a:solidFill>
                  <a:prstClr val="white"/>
                </a:solidFill>
              </a:rPr>
              <a:t>機能拡張</a:t>
            </a:r>
          </a:p>
        </p:txBody>
      </p:sp>
      <p:sp>
        <p:nvSpPr>
          <p:cNvPr id="8" name="角丸四角形 7"/>
          <p:cNvSpPr/>
          <p:nvPr/>
        </p:nvSpPr>
        <p:spPr>
          <a:xfrm>
            <a:off x="2677419" y="4345611"/>
            <a:ext cx="3723867" cy="2291461"/>
          </a:xfrm>
          <a:prstGeom prst="roundRect">
            <a:avLst>
              <a:gd name="adj" fmla="val 15493"/>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3" name="角丸四角形 12"/>
          <p:cNvSpPr/>
          <p:nvPr/>
        </p:nvSpPr>
        <p:spPr>
          <a:xfrm>
            <a:off x="2677419" y="4345611"/>
            <a:ext cx="3730789" cy="1251491"/>
          </a:xfrm>
          <a:prstGeom prst="roundRect">
            <a:avLst>
              <a:gd name="adj" fmla="val 2633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pic>
        <p:nvPicPr>
          <p:cNvPr id="7" name="図 6"/>
          <p:cNvPicPr>
            <a:picLocks noChangeAspect="1"/>
          </p:cNvPicPr>
          <p:nvPr/>
        </p:nvPicPr>
        <p:blipFill>
          <a:blip r:embed="rId4"/>
          <a:stretch>
            <a:fillRect/>
          </a:stretch>
        </p:blipFill>
        <p:spPr>
          <a:xfrm>
            <a:off x="7102067" y="2058944"/>
            <a:ext cx="1952786" cy="1657391"/>
          </a:xfrm>
          <a:prstGeom prst="rect">
            <a:avLst/>
          </a:prstGeom>
        </p:spPr>
      </p:pic>
      <p:sp>
        <p:nvSpPr>
          <p:cNvPr id="15" name="台形 14"/>
          <p:cNvSpPr/>
          <p:nvPr/>
        </p:nvSpPr>
        <p:spPr>
          <a:xfrm>
            <a:off x="7126603" y="2539190"/>
            <a:ext cx="1928250" cy="1133401"/>
          </a:xfrm>
          <a:prstGeom prst="trapezoid">
            <a:avLst>
              <a:gd name="adj" fmla="val 6155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9" name="直線矢印コネクタ 18"/>
          <p:cNvCxnSpPr/>
          <p:nvPr/>
        </p:nvCxnSpPr>
        <p:spPr>
          <a:xfrm flipV="1">
            <a:off x="6393384" y="3709379"/>
            <a:ext cx="708683" cy="612536"/>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右矢印 19"/>
          <p:cNvSpPr/>
          <p:nvPr/>
        </p:nvSpPr>
        <p:spPr>
          <a:xfrm flipH="1">
            <a:off x="74328" y="4074307"/>
            <a:ext cx="2547983" cy="1802921"/>
          </a:xfrm>
          <a:prstGeom prst="rightArrow">
            <a:avLst>
              <a:gd name="adj1" fmla="val 67589"/>
              <a:gd name="adj2" fmla="val 24248"/>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対応車種</a:t>
            </a:r>
            <a:endParaRPr lang="en-US" altLang="ja-JP" sz="2400" dirty="0">
              <a:solidFill>
                <a:prstClr val="white"/>
              </a:solidFill>
            </a:endParaRPr>
          </a:p>
          <a:p>
            <a:pPr algn="ctr"/>
            <a:r>
              <a:rPr lang="ja-JP" altLang="en-US" sz="2400" dirty="0">
                <a:solidFill>
                  <a:prstClr val="white"/>
                </a:solidFill>
              </a:rPr>
              <a:t>多様化</a:t>
            </a:r>
          </a:p>
        </p:txBody>
      </p:sp>
      <p:sp>
        <p:nvSpPr>
          <p:cNvPr id="17" name="円/楕円 16"/>
          <p:cNvSpPr/>
          <p:nvPr/>
        </p:nvSpPr>
        <p:spPr>
          <a:xfrm>
            <a:off x="5702060" y="5926347"/>
            <a:ext cx="691324" cy="439947"/>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white"/>
                </a:solidFill>
              </a:rPr>
              <a:t>固有</a:t>
            </a:r>
          </a:p>
        </p:txBody>
      </p:sp>
      <p:sp>
        <p:nvSpPr>
          <p:cNvPr id="21" name="右矢印 20"/>
          <p:cNvSpPr/>
          <p:nvPr/>
        </p:nvSpPr>
        <p:spPr>
          <a:xfrm>
            <a:off x="6431536" y="4069895"/>
            <a:ext cx="2547983" cy="1807333"/>
          </a:xfrm>
          <a:prstGeom prst="rightArrow">
            <a:avLst>
              <a:gd name="adj1" fmla="val 67589"/>
              <a:gd name="adj2" fmla="val 24248"/>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地理的拡大</a:t>
            </a:r>
          </a:p>
        </p:txBody>
      </p:sp>
      <p:sp>
        <p:nvSpPr>
          <p:cNvPr id="18" name="正方形/長方形 17"/>
          <p:cNvSpPr/>
          <p:nvPr/>
        </p:nvSpPr>
        <p:spPr>
          <a:xfrm>
            <a:off x="3023832" y="3830331"/>
            <a:ext cx="3187091" cy="369332"/>
          </a:xfrm>
          <a:prstGeom prst="rect">
            <a:avLst/>
          </a:prstGeom>
        </p:spPr>
        <p:txBody>
          <a:bodyPr wrap="none">
            <a:spAutoFit/>
          </a:bodyPr>
          <a:lstStyle/>
          <a:p>
            <a:r>
              <a:rPr lang="ja-JP" altLang="en-US" dirty="0">
                <a:solidFill>
                  <a:prstClr val="white"/>
                </a:solidFill>
              </a:rPr>
              <a:t>高出力、</a:t>
            </a:r>
            <a:r>
              <a:rPr lang="en-US" altLang="ja-JP" dirty="0">
                <a:solidFill>
                  <a:prstClr val="white"/>
                </a:solidFill>
              </a:rPr>
              <a:t>V2X</a:t>
            </a:r>
            <a:r>
              <a:rPr lang="ja-JP" altLang="en-US" dirty="0" err="1">
                <a:solidFill>
                  <a:prstClr val="white"/>
                </a:solidFill>
              </a:rPr>
              <a:t>、</a:t>
            </a:r>
            <a:r>
              <a:rPr lang="ja-JP" altLang="en-US" dirty="0">
                <a:solidFill>
                  <a:prstClr val="white"/>
                </a:solidFill>
              </a:rPr>
              <a:t>スマート充電　等</a:t>
            </a:r>
          </a:p>
        </p:txBody>
      </p:sp>
    </p:spTree>
    <p:extLst>
      <p:ext uri="{BB962C8B-B14F-4D97-AF65-F5344CB8AC3E}">
        <p14:creationId xmlns:p14="http://schemas.microsoft.com/office/powerpoint/2010/main" val="336282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813679" y="4116667"/>
            <a:ext cx="901940" cy="508958"/>
          </a:xfrm>
          <a:prstGeom prst="roundRect">
            <a:avLst/>
          </a:prstGeom>
          <a:solidFill>
            <a:schemeClr val="accent1">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C0504D">
                    <a:lumMod val="50000"/>
                  </a:srgbClr>
                </a:solidFill>
              </a:rPr>
              <a:t>タイ</a:t>
            </a:r>
            <a:endParaRPr lang="en-US" altLang="ja-JP" sz="1200" b="1" dirty="0">
              <a:solidFill>
                <a:srgbClr val="C0504D">
                  <a:lumMod val="50000"/>
                </a:srgbClr>
              </a:solidFill>
            </a:endParaRPr>
          </a:p>
          <a:p>
            <a:pPr algn="ctr"/>
            <a:r>
              <a:rPr lang="ja-JP" altLang="en-US" sz="1200" b="1" dirty="0">
                <a:solidFill>
                  <a:srgbClr val="C0504D">
                    <a:lumMod val="50000"/>
                  </a:srgbClr>
                </a:solidFill>
              </a:rPr>
              <a:t>独自要件</a:t>
            </a:r>
            <a:endParaRPr lang="en-US" altLang="ja-JP" sz="1200" b="1" dirty="0">
              <a:solidFill>
                <a:srgbClr val="C0504D">
                  <a:lumMod val="50000"/>
                </a:srgbClr>
              </a:solidFill>
            </a:endParaRPr>
          </a:p>
        </p:txBody>
      </p:sp>
      <p:sp>
        <p:nvSpPr>
          <p:cNvPr id="29" name="角丸四角形 28"/>
          <p:cNvSpPr/>
          <p:nvPr/>
        </p:nvSpPr>
        <p:spPr>
          <a:xfrm>
            <a:off x="1406106" y="3158363"/>
            <a:ext cx="1309513" cy="654017"/>
          </a:xfrm>
          <a:prstGeom prst="roundRect">
            <a:avLst>
              <a:gd name="adj" fmla="val 15748"/>
            </a:avLst>
          </a:prstGeom>
          <a:solidFill>
            <a:schemeClr val="accent4">
              <a:lumMod val="60000"/>
              <a:lumOff val="40000"/>
              <a:alpha val="34118"/>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8064A2">
                    <a:lumMod val="75000"/>
                  </a:srgbClr>
                </a:solidFill>
              </a:rPr>
              <a:t>複数認証</a:t>
            </a:r>
            <a:endParaRPr lang="en-US" altLang="ja-JP" b="1" dirty="0">
              <a:solidFill>
                <a:srgbClr val="8064A2">
                  <a:lumMod val="75000"/>
                </a:srgbClr>
              </a:solidFill>
            </a:endParaRPr>
          </a:p>
          <a:p>
            <a:r>
              <a:rPr lang="ja-JP" altLang="en-US" b="1" dirty="0">
                <a:solidFill>
                  <a:srgbClr val="8064A2">
                    <a:lumMod val="75000"/>
                  </a:srgbClr>
                </a:solidFill>
              </a:rPr>
              <a:t>要件追加</a:t>
            </a:r>
            <a:endParaRPr lang="en-US" altLang="ja-JP" b="1" dirty="0">
              <a:solidFill>
                <a:srgbClr val="8064A2">
                  <a:lumMod val="75000"/>
                </a:srgbClr>
              </a:solidFill>
            </a:endParaRPr>
          </a:p>
        </p:txBody>
      </p:sp>
      <p:sp>
        <p:nvSpPr>
          <p:cNvPr id="4" name="角丸四角形 3"/>
          <p:cNvSpPr/>
          <p:nvPr/>
        </p:nvSpPr>
        <p:spPr>
          <a:xfrm>
            <a:off x="2701136" y="2379507"/>
            <a:ext cx="3659835" cy="2391374"/>
          </a:xfrm>
          <a:prstGeom prst="roundRect">
            <a:avLst>
              <a:gd name="adj" fmla="val 9921"/>
            </a:avLst>
          </a:prstGeom>
          <a:solidFill>
            <a:schemeClr val="accent3">
              <a:lumMod val="60000"/>
              <a:lumOff val="40000"/>
            </a:scheme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rgbClr val="25714B"/>
              </a:solidFill>
            </a:endParaRPr>
          </a:p>
          <a:p>
            <a:pPr algn="ctr"/>
            <a:endParaRPr lang="en-US" altLang="ja-JP" sz="2400" b="1" dirty="0">
              <a:solidFill>
                <a:srgbClr val="25714B"/>
              </a:solidFill>
            </a:endParaRPr>
          </a:p>
          <a:p>
            <a:pPr algn="ctr"/>
            <a:endParaRPr lang="en-US" altLang="ja-JP" sz="2400" b="1" dirty="0">
              <a:solidFill>
                <a:srgbClr val="25714B"/>
              </a:solidFill>
            </a:endParaRPr>
          </a:p>
          <a:p>
            <a:endParaRPr lang="en-US" altLang="ja-JP" sz="1600" b="1" dirty="0">
              <a:solidFill>
                <a:srgbClr val="25714B"/>
              </a:solidFill>
            </a:endParaRPr>
          </a:p>
          <a:p>
            <a:r>
              <a:rPr lang="en-US" altLang="ja-JP" sz="1000" b="1" dirty="0">
                <a:solidFill>
                  <a:srgbClr val="25714B"/>
                </a:solidFill>
              </a:rPr>
              <a:t> </a:t>
            </a:r>
            <a:r>
              <a:rPr lang="en-US" altLang="ja-JP" sz="2400" b="1" dirty="0">
                <a:solidFill>
                  <a:srgbClr val="25714B"/>
                </a:solidFill>
              </a:rPr>
              <a:t>     Original </a:t>
            </a:r>
          </a:p>
          <a:p>
            <a:r>
              <a:rPr lang="en-US" altLang="ja-JP" sz="2400" b="1" dirty="0">
                <a:solidFill>
                  <a:srgbClr val="25714B"/>
                </a:solidFill>
              </a:rPr>
              <a:t>    CHAdeMO</a:t>
            </a:r>
            <a:endParaRPr lang="ja-JP" altLang="en-US" sz="2400" b="1" dirty="0">
              <a:solidFill>
                <a:srgbClr val="25714B"/>
              </a:solidFill>
            </a:endParaRPr>
          </a:p>
        </p:txBody>
      </p:sp>
      <p:sp>
        <p:nvSpPr>
          <p:cNvPr id="2" name="タイトル 1"/>
          <p:cNvSpPr>
            <a:spLocks noGrp="1"/>
          </p:cNvSpPr>
          <p:nvPr>
            <p:ph type="title"/>
          </p:nvPr>
        </p:nvSpPr>
        <p:spPr/>
        <p:txBody>
          <a:bodyPr/>
          <a:lstStyle/>
          <a:p>
            <a:r>
              <a:rPr kumimoji="1" lang="ja-JP" altLang="en-US" dirty="0"/>
              <a:t>地域最適化の事例</a:t>
            </a:r>
            <a:r>
              <a:rPr kumimoji="1" lang="ja-JP" altLang="en-US" sz="2000" dirty="0"/>
              <a:t>（検討中のもの）</a:t>
            </a:r>
            <a:endParaRPr kumimoji="1" lang="ja-JP" altLang="en-US" sz="1800" dirty="0"/>
          </a:p>
        </p:txBody>
      </p:sp>
      <p:pic>
        <p:nvPicPr>
          <p:cNvPr id="39" name="図 38"/>
          <p:cNvPicPr>
            <a:picLocks noChangeAspect="1"/>
          </p:cNvPicPr>
          <p:nvPr/>
        </p:nvPicPr>
        <p:blipFill rotWithShape="1">
          <a:blip r:embed="rId3"/>
          <a:srcRect l="57843" t="15113" r="11905" b="15915"/>
          <a:stretch/>
        </p:blipFill>
        <p:spPr>
          <a:xfrm rot="21412523">
            <a:off x="904020" y="3070800"/>
            <a:ext cx="372570" cy="356011"/>
          </a:xfrm>
          <a:prstGeom prst="rect">
            <a:avLst/>
          </a:prstGeom>
        </p:spPr>
      </p:pic>
      <p:pic>
        <p:nvPicPr>
          <p:cNvPr id="40" name="図 39"/>
          <p:cNvPicPr>
            <a:picLocks noChangeAspect="1"/>
          </p:cNvPicPr>
          <p:nvPr/>
        </p:nvPicPr>
        <p:blipFill>
          <a:blip r:embed="rId4"/>
          <a:stretch>
            <a:fillRect/>
          </a:stretch>
        </p:blipFill>
        <p:spPr>
          <a:xfrm>
            <a:off x="3787415" y="1497391"/>
            <a:ext cx="672493" cy="258308"/>
          </a:xfrm>
          <a:prstGeom prst="rect">
            <a:avLst/>
          </a:prstGeom>
        </p:spPr>
      </p:pic>
      <p:pic>
        <p:nvPicPr>
          <p:cNvPr id="41" name="図 40"/>
          <p:cNvPicPr>
            <a:picLocks noChangeAspect="1"/>
          </p:cNvPicPr>
          <p:nvPr/>
        </p:nvPicPr>
        <p:blipFill>
          <a:blip r:embed="rId5"/>
          <a:stretch>
            <a:fillRect/>
          </a:stretch>
        </p:blipFill>
        <p:spPr>
          <a:xfrm>
            <a:off x="4581854" y="1354384"/>
            <a:ext cx="598347" cy="448182"/>
          </a:xfrm>
          <a:prstGeom prst="rect">
            <a:avLst/>
          </a:prstGeom>
        </p:spPr>
      </p:pic>
      <p:pic>
        <p:nvPicPr>
          <p:cNvPr id="44" name="図 43"/>
          <p:cNvPicPr>
            <a:picLocks noChangeAspect="1"/>
          </p:cNvPicPr>
          <p:nvPr/>
        </p:nvPicPr>
        <p:blipFill rotWithShape="1">
          <a:blip r:embed="rId6"/>
          <a:srcRect l="15952" t="2619" r="16190"/>
          <a:stretch/>
        </p:blipFill>
        <p:spPr>
          <a:xfrm>
            <a:off x="970113" y="2445996"/>
            <a:ext cx="510758" cy="549736"/>
          </a:xfrm>
          <a:prstGeom prst="rect">
            <a:avLst/>
          </a:prstGeom>
        </p:spPr>
      </p:pic>
      <p:pic>
        <p:nvPicPr>
          <p:cNvPr id="45" name="図 44"/>
          <p:cNvPicPr>
            <a:picLocks noChangeAspect="1"/>
          </p:cNvPicPr>
          <p:nvPr/>
        </p:nvPicPr>
        <p:blipFill>
          <a:blip r:embed="rId7"/>
          <a:stretch>
            <a:fillRect/>
          </a:stretch>
        </p:blipFill>
        <p:spPr>
          <a:xfrm>
            <a:off x="7581237" y="2032577"/>
            <a:ext cx="549477" cy="365653"/>
          </a:xfrm>
          <a:prstGeom prst="rect">
            <a:avLst/>
          </a:prstGeom>
        </p:spPr>
      </p:pic>
      <p:sp>
        <p:nvSpPr>
          <p:cNvPr id="28" name="角丸四角形 27"/>
          <p:cNvSpPr/>
          <p:nvPr/>
        </p:nvSpPr>
        <p:spPr>
          <a:xfrm>
            <a:off x="3159799" y="1906861"/>
            <a:ext cx="2600217" cy="474826"/>
          </a:xfrm>
          <a:prstGeom prst="roundRect">
            <a:avLst/>
          </a:prstGeom>
          <a:solidFill>
            <a:srgbClr val="F2D97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C0504D">
                    <a:lumMod val="50000"/>
                  </a:srgbClr>
                </a:solidFill>
              </a:rPr>
              <a:t>インド独自電圧規定</a:t>
            </a:r>
          </a:p>
        </p:txBody>
      </p:sp>
      <p:pic>
        <p:nvPicPr>
          <p:cNvPr id="8" name="図 7"/>
          <p:cNvPicPr>
            <a:picLocks noChangeAspect="1"/>
          </p:cNvPicPr>
          <p:nvPr/>
        </p:nvPicPr>
        <p:blipFill>
          <a:blip r:embed="rId8"/>
          <a:stretch>
            <a:fillRect/>
          </a:stretch>
        </p:blipFill>
        <p:spPr>
          <a:xfrm>
            <a:off x="5657137" y="3816630"/>
            <a:ext cx="449647" cy="300037"/>
          </a:xfrm>
          <a:prstGeom prst="rect">
            <a:avLst/>
          </a:prstGeom>
        </p:spPr>
      </p:pic>
      <p:pic>
        <p:nvPicPr>
          <p:cNvPr id="13" name="図 12"/>
          <p:cNvPicPr>
            <a:picLocks noChangeAspect="1"/>
          </p:cNvPicPr>
          <p:nvPr/>
        </p:nvPicPr>
        <p:blipFill>
          <a:blip r:embed="rId9"/>
          <a:stretch>
            <a:fillRect/>
          </a:stretch>
        </p:blipFill>
        <p:spPr>
          <a:xfrm>
            <a:off x="5573846" y="4238286"/>
            <a:ext cx="469433" cy="438950"/>
          </a:xfrm>
          <a:prstGeom prst="rect">
            <a:avLst/>
          </a:prstGeom>
        </p:spPr>
      </p:pic>
      <p:pic>
        <p:nvPicPr>
          <p:cNvPr id="14" name="図 13"/>
          <p:cNvPicPr>
            <a:picLocks noChangeAspect="1"/>
          </p:cNvPicPr>
          <p:nvPr/>
        </p:nvPicPr>
        <p:blipFill>
          <a:blip r:embed="rId10"/>
          <a:stretch>
            <a:fillRect/>
          </a:stretch>
        </p:blipFill>
        <p:spPr>
          <a:xfrm>
            <a:off x="6972688" y="2112872"/>
            <a:ext cx="518205" cy="286537"/>
          </a:xfrm>
          <a:prstGeom prst="rect">
            <a:avLst/>
          </a:prstGeom>
        </p:spPr>
      </p:pic>
      <p:pic>
        <p:nvPicPr>
          <p:cNvPr id="43" name="図 42"/>
          <p:cNvPicPr>
            <a:picLocks noChangeAspect="1"/>
          </p:cNvPicPr>
          <p:nvPr/>
        </p:nvPicPr>
        <p:blipFill rotWithShape="1">
          <a:blip r:embed="rId11"/>
          <a:srcRect l="-1151" t="5573" r="1151" b="-5573"/>
          <a:stretch/>
        </p:blipFill>
        <p:spPr>
          <a:xfrm>
            <a:off x="1169216" y="4312616"/>
            <a:ext cx="537495" cy="443922"/>
          </a:xfrm>
          <a:prstGeom prst="rect">
            <a:avLst/>
          </a:prstGeom>
        </p:spPr>
      </p:pic>
      <p:sp>
        <p:nvSpPr>
          <p:cNvPr id="11" name="角丸四角形 10"/>
          <p:cNvSpPr/>
          <p:nvPr/>
        </p:nvSpPr>
        <p:spPr>
          <a:xfrm>
            <a:off x="6382574" y="2570945"/>
            <a:ext cx="1980104" cy="1574434"/>
          </a:xfrm>
          <a:prstGeom prst="roundRect">
            <a:avLst/>
          </a:prstGeom>
          <a:solidFill>
            <a:schemeClr val="accent2">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C0504D">
                    <a:lumMod val="50000"/>
                  </a:srgbClr>
                </a:solidFill>
              </a:rPr>
              <a:t>中国規格と</a:t>
            </a:r>
            <a:endParaRPr lang="en-US" altLang="ja-JP" sz="2400" b="1" dirty="0">
              <a:solidFill>
                <a:srgbClr val="C0504D">
                  <a:lumMod val="50000"/>
                </a:srgbClr>
              </a:solidFill>
            </a:endParaRPr>
          </a:p>
          <a:p>
            <a:pPr algn="ctr"/>
            <a:r>
              <a:rPr lang="ja-JP" altLang="en-US" sz="2400" b="1" dirty="0">
                <a:solidFill>
                  <a:srgbClr val="C0504D">
                    <a:lumMod val="50000"/>
                  </a:srgbClr>
                </a:solidFill>
              </a:rPr>
              <a:t>親和性向上</a:t>
            </a:r>
          </a:p>
        </p:txBody>
      </p:sp>
      <p:pic>
        <p:nvPicPr>
          <p:cNvPr id="30" name="図 29"/>
          <p:cNvPicPr>
            <a:picLocks noChangeAspect="1"/>
          </p:cNvPicPr>
          <p:nvPr/>
        </p:nvPicPr>
        <p:blipFill>
          <a:blip r:embed="rId12"/>
          <a:stretch>
            <a:fillRect/>
          </a:stretch>
        </p:blipFill>
        <p:spPr>
          <a:xfrm>
            <a:off x="493428" y="3502351"/>
            <a:ext cx="732064" cy="258663"/>
          </a:xfrm>
          <a:prstGeom prst="rect">
            <a:avLst/>
          </a:prstGeom>
        </p:spPr>
      </p:pic>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34835" y="3942892"/>
            <a:ext cx="483037" cy="483037"/>
          </a:xfrm>
          <a:prstGeom prst="rect">
            <a:avLst/>
          </a:prstGeom>
        </p:spPr>
      </p:pic>
      <p:sp>
        <p:nvSpPr>
          <p:cNvPr id="10" name="角丸四角形 9"/>
          <p:cNvSpPr/>
          <p:nvPr/>
        </p:nvSpPr>
        <p:spPr>
          <a:xfrm>
            <a:off x="2690335" y="2381421"/>
            <a:ext cx="3681438" cy="1242667"/>
          </a:xfrm>
          <a:prstGeom prst="roundRect">
            <a:avLst/>
          </a:prstGeom>
          <a:solidFill>
            <a:srgbClr val="25714B"/>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prstClr val="white">
                    <a:lumMod val="95000"/>
                  </a:prstClr>
                </a:solidFill>
              </a:rPr>
              <a:t>CORE Protocol</a:t>
            </a:r>
            <a:endParaRPr lang="en-US" altLang="ja-JP" b="1" dirty="0">
              <a:solidFill>
                <a:prstClr val="white">
                  <a:lumMod val="95000"/>
                </a:prstClr>
              </a:solidFill>
            </a:endParaRPr>
          </a:p>
        </p:txBody>
      </p:sp>
      <p:sp>
        <p:nvSpPr>
          <p:cNvPr id="38" name="コンテンツ プレースホルダー 2"/>
          <p:cNvSpPr>
            <a:spLocks noGrp="1"/>
          </p:cNvSpPr>
          <p:nvPr>
            <p:ph idx="1"/>
          </p:nvPr>
        </p:nvSpPr>
        <p:spPr>
          <a:xfrm>
            <a:off x="96221" y="5347822"/>
            <a:ext cx="5766697" cy="1412745"/>
          </a:xfrm>
        </p:spPr>
        <p:txBody>
          <a:bodyPr/>
          <a:lstStyle/>
          <a:p>
            <a:pPr marL="0" indent="0">
              <a:buNone/>
            </a:pPr>
            <a:r>
              <a:rPr kumimoji="1" lang="ja-JP" altLang="en-US" sz="1800" dirty="0"/>
              <a:t>最適化事例</a:t>
            </a:r>
            <a:endParaRPr kumimoji="1" lang="en-US" altLang="ja-JP" sz="1800" dirty="0"/>
          </a:p>
          <a:p>
            <a:r>
              <a:rPr kumimoji="1" lang="ja-JP" altLang="en-US" sz="1800" dirty="0"/>
              <a:t>採用するチャデモ仕様書</a:t>
            </a:r>
            <a:r>
              <a:rPr kumimoji="1" lang="en-US" altLang="ja-JP" sz="1800" dirty="0" err="1"/>
              <a:t>ver</a:t>
            </a:r>
            <a:r>
              <a:rPr kumimoji="1" lang="ja-JP" altLang="en-US" sz="1800" dirty="0"/>
              <a:t>を自由に</a:t>
            </a:r>
            <a:endParaRPr kumimoji="1" lang="en-US" altLang="ja-JP" sz="1800" dirty="0"/>
          </a:p>
          <a:p>
            <a:r>
              <a:rPr lang="ja-JP" altLang="en-US" sz="1800" dirty="0"/>
              <a:t>仕様書内数値およびその</a:t>
            </a:r>
            <a:r>
              <a:rPr lang="ja-JP" altLang="en-US" sz="1600" dirty="0"/>
              <a:t>精度</a:t>
            </a:r>
            <a:r>
              <a:rPr lang="ja-JP" altLang="en-US" sz="1800" dirty="0"/>
              <a:t>の見直し</a:t>
            </a:r>
            <a:endParaRPr lang="en-US" altLang="ja-JP" sz="1800" dirty="0"/>
          </a:p>
          <a:p>
            <a:pPr lvl="1"/>
            <a:r>
              <a:rPr lang="ja-JP" altLang="en-US" sz="1600" dirty="0"/>
              <a:t>各国の電力グリッド、電気製品仕様に合わせ適切に変更</a:t>
            </a:r>
            <a:endParaRPr lang="en-US" altLang="ja-JP" sz="1600" dirty="0"/>
          </a:p>
          <a:p>
            <a:endParaRPr kumimoji="1" lang="ja-JP" altLang="en-US" sz="1800" dirty="0"/>
          </a:p>
        </p:txBody>
      </p:sp>
      <p:pic>
        <p:nvPicPr>
          <p:cNvPr id="22" name="図 21"/>
          <p:cNvPicPr>
            <a:picLocks noChangeAspect="1"/>
          </p:cNvPicPr>
          <p:nvPr/>
        </p:nvPicPr>
        <p:blipFill>
          <a:blip r:embed="rId14"/>
          <a:stretch>
            <a:fillRect/>
          </a:stretch>
        </p:blipFill>
        <p:spPr>
          <a:xfrm>
            <a:off x="6487127" y="5555410"/>
            <a:ext cx="2621158" cy="1127437"/>
          </a:xfrm>
          <a:prstGeom prst="rect">
            <a:avLst/>
          </a:prstGeom>
        </p:spPr>
      </p:pic>
      <p:sp>
        <p:nvSpPr>
          <p:cNvPr id="3" name="角丸四角形 2"/>
          <p:cNvSpPr/>
          <p:nvPr/>
        </p:nvSpPr>
        <p:spPr>
          <a:xfrm>
            <a:off x="6382574" y="2570945"/>
            <a:ext cx="1980104" cy="15457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05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4160121-248C-41BA-80E6-C248DCB038BC}" type="slidenum">
              <a:rPr lang="en-US" smtClean="0"/>
              <a:pPr>
                <a:defRPr/>
              </a:pPr>
              <a:t>8</a:t>
            </a:fld>
            <a:endParaRPr lang="en-US"/>
          </a:p>
        </p:txBody>
      </p:sp>
      <p:sp>
        <p:nvSpPr>
          <p:cNvPr id="2" name="タイトル 1"/>
          <p:cNvSpPr>
            <a:spLocks noGrp="1"/>
          </p:cNvSpPr>
          <p:nvPr>
            <p:ph type="ctrTitle"/>
          </p:nvPr>
        </p:nvSpPr>
        <p:spPr>
          <a:xfrm>
            <a:off x="685800" y="2569337"/>
            <a:ext cx="7772400" cy="1470025"/>
          </a:xfrm>
        </p:spPr>
        <p:txBody>
          <a:bodyPr/>
          <a:lstStyle/>
          <a:p>
            <a:r>
              <a:rPr kumimoji="1" lang="ja-JP" altLang="en-US" dirty="0"/>
              <a:t>中国との協業</a:t>
            </a:r>
          </a:p>
        </p:txBody>
      </p:sp>
    </p:spTree>
    <p:extLst>
      <p:ext uri="{BB962C8B-B14F-4D97-AF65-F5344CB8AC3E}">
        <p14:creationId xmlns:p14="http://schemas.microsoft.com/office/powerpoint/2010/main" val="322440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高出力充電ロードマップ</a:t>
            </a:r>
            <a:endParaRPr kumimoji="1" lang="ja-JP" altLang="en-US" dirty="0"/>
          </a:p>
        </p:txBody>
      </p:sp>
      <p:pic>
        <p:nvPicPr>
          <p:cNvPr id="4" name="図 3"/>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867239" y="1835923"/>
            <a:ext cx="12207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012" y="1993777"/>
            <a:ext cx="2176463" cy="1150938"/>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31750" algn="ctr">
                <a:solidFill>
                  <a:srgbClr val="C0C0C0"/>
                </a:solidFill>
                <a:miter lim="800000"/>
                <a:headEnd/>
                <a:tailEnd/>
              </a14:hiddenLine>
            </a:ext>
          </a:extLst>
        </p:spPr>
      </p:pic>
      <p:sp>
        <p:nvSpPr>
          <p:cNvPr id="6" name="AutoShape 30"/>
          <p:cNvSpPr>
            <a:spLocks noChangeArrowheads="1"/>
          </p:cNvSpPr>
          <p:nvPr/>
        </p:nvSpPr>
        <p:spPr bwMode="auto">
          <a:xfrm>
            <a:off x="163513" y="5620778"/>
            <a:ext cx="8805862" cy="404812"/>
          </a:xfrm>
          <a:prstGeom prst="rightArrow">
            <a:avLst>
              <a:gd name="adj1" fmla="val 100000"/>
              <a:gd name="adj2" fmla="val 50052"/>
            </a:avLst>
          </a:prstGeom>
          <a:gradFill rotWithShape="1">
            <a:gsLst>
              <a:gs pos="0">
                <a:srgbClr val="92D050"/>
              </a:gs>
              <a:gs pos="100000">
                <a:srgbClr val="008000"/>
              </a:gs>
            </a:gsLst>
            <a:lin ang="0" scaled="1"/>
          </a:gradFill>
          <a:ln w="28575">
            <a:solidFill>
              <a:srgbClr val="000000"/>
            </a:solidFill>
            <a:miter lim="800000"/>
            <a:headEnd/>
            <a:tailEnd/>
          </a:ln>
        </p:spPr>
        <p:txBody>
          <a:bodyPr wrap="none" lIns="17970" tIns="45644" rIns="17970" bIns="4564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lnSpc>
                <a:spcPct val="90000"/>
              </a:lnSpc>
              <a:spcBef>
                <a:spcPct val="0"/>
              </a:spcBef>
              <a:spcAft>
                <a:spcPct val="0"/>
              </a:spcAft>
              <a:buFontTx/>
              <a:buNone/>
            </a:pPr>
            <a:endParaRPr lang="de-DE" altLang="ja-JP" sz="1600" b="1">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bwMode="auto">
          <a:xfrm>
            <a:off x="163513" y="5676340"/>
            <a:ext cx="84232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2016    </a:t>
            </a:r>
            <a:r>
              <a:rPr lang="ja-JP" altLang="en-US"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     2018</a:t>
            </a:r>
            <a:r>
              <a:rPr lang="ja-JP" altLang="en-US"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a:solidFill>
                  <a:srgbClr val="000000"/>
                </a:solidFill>
                <a:latin typeface="Meiryo UI" panose="020B0604030504040204" pitchFamily="50" charset="-128"/>
                <a:ea typeface="Meiryo UI" panose="020B0604030504040204" pitchFamily="50" charset="-128"/>
                <a:cs typeface="Meiryo UI" panose="020B0604030504040204" pitchFamily="50" charset="-128"/>
              </a:rPr>
              <a:t>    2020</a:t>
            </a:r>
          </a:p>
        </p:txBody>
      </p:sp>
      <p:pic>
        <p:nvPicPr>
          <p:cNvPr id="8" name="Picture 3"/>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285531" y="2208652"/>
            <a:ext cx="679450" cy="1296988"/>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31750" algn="ctr">
                <a:solidFill>
                  <a:srgbClr val="C0C0C0"/>
                </a:solidFill>
                <a:miter lim="800000"/>
                <a:headEnd/>
                <a:tailEnd/>
              </a14:hiddenLine>
            </a:ext>
          </a:extLst>
        </p:spPr>
      </p:pic>
      <p:pic>
        <p:nvPicPr>
          <p:cNvPr id="9" name="Picture 2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2087577" y="2095071"/>
            <a:ext cx="601884" cy="986962"/>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31750" cap="flat" cmpd="sng" algn="ctr">
                <a:solidFill>
                  <a:srgbClr val="C0C0C0"/>
                </a:solidFill>
                <a:prstDash val="solid"/>
                <a:miter lim="800000"/>
                <a:headEnd type="none" w="med" len="med"/>
                <a:tailEnd type="none" w="med" len="med"/>
              </a14:hiddenLine>
            </a:ext>
          </a:extLst>
        </p:spPr>
      </p:pic>
      <p:sp>
        <p:nvSpPr>
          <p:cNvPr id="10" name="Freihandform 39"/>
          <p:cNvSpPr>
            <a:spLocks/>
          </p:cNvSpPr>
          <p:nvPr/>
        </p:nvSpPr>
        <p:spPr bwMode="auto">
          <a:xfrm flipH="1" flipV="1">
            <a:off x="179512" y="1743685"/>
            <a:ext cx="8789988" cy="3063875"/>
          </a:xfrm>
          <a:custGeom>
            <a:avLst/>
            <a:gdLst>
              <a:gd name="T0" fmla="*/ 94181 w 6545721"/>
              <a:gd name="T1" fmla="*/ 2147483646 h 1658938"/>
              <a:gd name="T2" fmla="*/ 94273 w 6545721"/>
              <a:gd name="T3" fmla="*/ 0 h 1658938"/>
              <a:gd name="T4" fmla="*/ 1345243430 w 6545721"/>
              <a:gd name="T5" fmla="*/ 370050620 h 1658938"/>
              <a:gd name="T6" fmla="*/ 1253892202 w 6545721"/>
              <a:gd name="T7" fmla="*/ 2147483646 h 1658938"/>
              <a:gd name="T8" fmla="*/ 1148837848 w 6545721"/>
              <a:gd name="T9" fmla="*/ 2147483646 h 1658938"/>
              <a:gd name="T10" fmla="*/ 1037905450 w 6545721"/>
              <a:gd name="T11" fmla="*/ 2147483646 h 1658938"/>
              <a:gd name="T12" fmla="*/ 868911233 w 6545721"/>
              <a:gd name="T13" fmla="*/ 2147483646 h 1658938"/>
              <a:gd name="T14" fmla="*/ 736051332 w 6545721"/>
              <a:gd name="T15" fmla="*/ 2147483646 h 1658938"/>
              <a:gd name="T16" fmla="*/ 554885787 w 6545721"/>
              <a:gd name="T17" fmla="*/ 2147483646 h 1658938"/>
              <a:gd name="T18" fmla="*/ 382791309 w 6545721"/>
              <a:gd name="T19" fmla="*/ 2147483646 h 1658938"/>
              <a:gd name="T20" fmla="*/ 162233240 w 6545721"/>
              <a:gd name="T21" fmla="*/ 2147483646 h 1658938"/>
              <a:gd name="T22" fmla="*/ 94181 w 6545721"/>
              <a:gd name="T23" fmla="*/ 2147483646 h 1658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45721" h="1658938">
                <a:moveTo>
                  <a:pt x="458" y="1658938"/>
                </a:moveTo>
                <a:cubicBezTo>
                  <a:pt x="-1129" y="854075"/>
                  <a:pt x="2046" y="804863"/>
                  <a:pt x="459" y="0"/>
                </a:cubicBezTo>
                <a:lnTo>
                  <a:pt x="6545721" y="3175"/>
                </a:lnTo>
                <a:lnTo>
                  <a:pt x="6101222" y="250825"/>
                </a:lnTo>
                <a:lnTo>
                  <a:pt x="5590046" y="479425"/>
                </a:lnTo>
                <a:lnTo>
                  <a:pt x="5050268" y="647700"/>
                </a:lnTo>
                <a:lnTo>
                  <a:pt x="4227971" y="860425"/>
                </a:lnTo>
                <a:lnTo>
                  <a:pt x="3581498" y="1038225"/>
                </a:lnTo>
                <a:lnTo>
                  <a:pt x="2699978" y="1231900"/>
                </a:lnTo>
                <a:lnTo>
                  <a:pt x="1862596" y="1371600"/>
                </a:lnTo>
                <a:cubicBezTo>
                  <a:pt x="1513875" y="1416579"/>
                  <a:pt x="1138120" y="1486958"/>
                  <a:pt x="789399" y="1531937"/>
                </a:cubicBezTo>
                <a:lnTo>
                  <a:pt x="458" y="1658938"/>
                </a:lnTo>
                <a:close/>
              </a:path>
            </a:pathLst>
          </a:custGeom>
          <a:solidFill>
            <a:srgbClr val="FFC000">
              <a:alpha val="23921"/>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bwMode="auto">
          <a:xfrm>
            <a:off x="82675" y="4188435"/>
            <a:ext cx="1628775" cy="406400"/>
          </a:xfrm>
          <a:prstGeom prst="rect">
            <a:avLst/>
          </a:prstGeom>
          <a:solidFill>
            <a:srgbClr val="C0D1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en-US" altLang="ja-JP" sz="1800" b="1">
                <a:solidFill>
                  <a:srgbClr val="000000"/>
                </a:solidFill>
                <a:latin typeface="Meiryo UI" panose="020B0604030504040204" pitchFamily="50" charset="-128"/>
                <a:ea typeface="Meiryo UI" panose="020B0604030504040204" pitchFamily="50" charset="-128"/>
                <a:cs typeface="Meiryo UI" panose="020B0604030504040204" pitchFamily="50" charset="-128"/>
              </a:rPr>
              <a:t>125Ax500V</a:t>
            </a:r>
          </a:p>
        </p:txBody>
      </p:sp>
      <p:sp>
        <p:nvSpPr>
          <p:cNvPr id="12" name="タイトル 1"/>
          <p:cNvSpPr txBox="1">
            <a:spLocks/>
          </p:cNvSpPr>
          <p:nvPr/>
        </p:nvSpPr>
        <p:spPr bwMode="auto">
          <a:xfrm>
            <a:off x="5891337" y="1264586"/>
            <a:ext cx="25177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パワーシェア</a:t>
            </a:r>
            <a:endParaRPr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4"/>
          <p:cNvSpPr txBox="1">
            <a:spLocks noChangeArrowheads="1"/>
          </p:cNvSpPr>
          <p:nvPr/>
        </p:nvSpPr>
        <p:spPr bwMode="auto">
          <a:xfrm>
            <a:off x="163513" y="3574757"/>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50kW</a:t>
            </a:r>
            <a:endParaRPr lang="ja-JP" altLang="en-US"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2"/>
          <p:cNvSpPr txBox="1">
            <a:spLocks noChangeArrowheads="1"/>
          </p:cNvSpPr>
          <p:nvPr/>
        </p:nvSpPr>
        <p:spPr bwMode="auto">
          <a:xfrm>
            <a:off x="1110582" y="3177486"/>
            <a:ext cx="2555875"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lnSpc>
                <a:spcPts val="2000"/>
              </a:lnSpc>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100/150-200kW</a:t>
            </a:r>
          </a:p>
          <a:p>
            <a:pPr algn="ctr" fontAlgn="base">
              <a:lnSpc>
                <a:spcPts val="2000"/>
              </a:lnSpc>
              <a:spcBef>
                <a:spcPct val="0"/>
              </a:spcBef>
              <a:spcAft>
                <a:spcPct val="0"/>
              </a:spcAft>
              <a:buFontTx/>
              <a:buNone/>
            </a:pPr>
            <a:r>
              <a:rPr lang="en-US" altLang="ja-JP"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定格</a:t>
            </a:r>
            <a:r>
              <a:rPr lang="en-US" altLang="ja-JP"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23"/>
          <p:cNvSpPr txBox="1">
            <a:spLocks noChangeArrowheads="1"/>
          </p:cNvSpPr>
          <p:nvPr/>
        </p:nvSpPr>
        <p:spPr bwMode="auto">
          <a:xfrm>
            <a:off x="6839075" y="3107348"/>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350-400kW</a:t>
            </a:r>
            <a:endParaRPr lang="ja-JP" altLang="en-US"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22"/>
          <p:cNvSpPr txBox="1">
            <a:spLocks noChangeArrowheads="1"/>
          </p:cNvSpPr>
          <p:nvPr/>
        </p:nvSpPr>
        <p:spPr bwMode="auto">
          <a:xfrm>
            <a:off x="3391025" y="3145448"/>
            <a:ext cx="2159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lnSpc>
                <a:spcPts val="2000"/>
              </a:lnSpc>
              <a:spcBef>
                <a:spcPct val="0"/>
              </a:spcBef>
              <a:spcAft>
                <a:spcPct val="0"/>
              </a:spcAft>
              <a:buFontTx/>
              <a:buNone/>
            </a:pPr>
            <a:r>
              <a:rPr lang="en-US" altLang="ja-JP" sz="20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150-200kW</a:t>
            </a:r>
          </a:p>
          <a:p>
            <a:pPr algn="ctr" fontAlgn="base">
              <a:lnSpc>
                <a:spcPts val="2000"/>
              </a:lnSpc>
              <a:spcBef>
                <a:spcPct val="0"/>
              </a:spcBef>
              <a:spcAft>
                <a:spcPct val="0"/>
              </a:spcAft>
              <a:buFontTx/>
              <a:buNone/>
            </a:pPr>
            <a:r>
              <a:rPr lang="en-US" altLang="ja-JP" sz="1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定格</a:t>
            </a:r>
            <a:r>
              <a:rPr lang="en-US" altLang="ja-JP" sz="1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1768600" y="4128110"/>
            <a:ext cx="2178049" cy="48895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350Ax500V</a:t>
            </a:r>
          </a:p>
          <a:p>
            <a:pPr algn="ctr" fontAlgn="base">
              <a:spcBef>
                <a:spcPct val="0"/>
              </a:spcBef>
              <a:spcAft>
                <a:spcPct val="0"/>
              </a:spcAf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400Ax500V</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18" name="グループ化 18"/>
          <p:cNvGrpSpPr>
            <a:grpSpLocks/>
          </p:cNvGrpSpPr>
          <p:nvPr/>
        </p:nvGrpSpPr>
        <p:grpSpPr bwMode="auto">
          <a:xfrm>
            <a:off x="6380287" y="4045560"/>
            <a:ext cx="2498725" cy="649288"/>
            <a:chOff x="5463220" y="3175546"/>
            <a:chExt cx="1917092" cy="372145"/>
          </a:xfrm>
        </p:grpSpPr>
        <p:sp>
          <p:nvSpPr>
            <p:cNvPr id="19" name="ホームベース 18"/>
            <p:cNvSpPr/>
            <p:nvPr/>
          </p:nvSpPr>
          <p:spPr>
            <a:xfrm>
              <a:off x="5723867" y="3175546"/>
              <a:ext cx="1656445" cy="370325"/>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350-400A</a:t>
              </a:r>
            </a:p>
            <a:p>
              <a:pPr algn="ctr" fontAlgn="base">
                <a:spcBef>
                  <a:spcPct val="0"/>
                </a:spcBef>
                <a:spcAft>
                  <a:spcPct val="0"/>
                </a:spcAft>
                <a:defRPr/>
              </a:pP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x</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1kV</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5621557" y="3175546"/>
              <a:ext cx="71861" cy="3703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000" b="1">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537517" y="3177366"/>
              <a:ext cx="45065" cy="3703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000" b="1">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463220" y="3175546"/>
              <a:ext cx="46283" cy="3703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000" b="1">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5" name="ホームベース 24"/>
          <p:cNvSpPr/>
          <p:nvPr/>
        </p:nvSpPr>
        <p:spPr>
          <a:xfrm>
            <a:off x="116012" y="5225073"/>
            <a:ext cx="8916988" cy="28892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ダイナミックコントロール</a:t>
            </a:r>
          </a:p>
        </p:txBody>
      </p:sp>
      <p:sp>
        <p:nvSpPr>
          <p:cNvPr id="26" name="ホームベース 25"/>
          <p:cNvSpPr/>
          <p:nvPr/>
        </p:nvSpPr>
        <p:spPr>
          <a:xfrm>
            <a:off x="4230812" y="4864710"/>
            <a:ext cx="4841875" cy="29845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強制冷却機能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液冷）</a:t>
            </a:r>
          </a:p>
        </p:txBody>
      </p:sp>
      <p:pic>
        <p:nvPicPr>
          <p:cNvPr id="28"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56479" y="4003491"/>
            <a:ext cx="12761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タイトル 2"/>
          <p:cNvSpPr txBox="1">
            <a:spLocks/>
          </p:cNvSpPr>
          <p:nvPr/>
        </p:nvSpPr>
        <p:spPr bwMode="auto">
          <a:xfrm>
            <a:off x="1292035" y="6174169"/>
            <a:ext cx="6827837" cy="60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3200" b="1" kern="1200">
                <a:solidFill>
                  <a:srgbClr val="25714B"/>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r>
              <a:rPr lang="ja-JP" altLang="en-US" sz="1800" dirty="0"/>
              <a:t>・車両側電池の受容性との同時開発が必要</a:t>
            </a:r>
            <a:endParaRPr lang="en-US" altLang="ja-JP" sz="1800" dirty="0"/>
          </a:p>
        </p:txBody>
      </p:sp>
      <p:sp>
        <p:nvSpPr>
          <p:cNvPr id="31" name="円/楕円 30"/>
          <p:cNvSpPr/>
          <p:nvPr/>
        </p:nvSpPr>
        <p:spPr>
          <a:xfrm>
            <a:off x="6358826" y="3593628"/>
            <a:ext cx="2520186" cy="4308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7" name="図 26"/>
          <p:cNvPicPr>
            <a:picLocks noChangeAspect="1"/>
          </p:cNvPicPr>
          <p:nvPr/>
        </p:nvPicPr>
        <p:blipFill>
          <a:blip r:embed="rId8">
            <a:clrChange>
              <a:clrFrom>
                <a:srgbClr val="000000"/>
              </a:clrFrom>
              <a:clrTo>
                <a:srgbClr val="000000">
                  <a:alpha val="0"/>
                </a:srgbClr>
              </a:clrTo>
            </a:clrChange>
            <a:biLevel thresh="25000"/>
          </a:blip>
          <a:stretch>
            <a:fillRect/>
          </a:stretch>
        </p:blipFill>
        <p:spPr>
          <a:xfrm>
            <a:off x="7904913" y="1766279"/>
            <a:ext cx="1008398" cy="800167"/>
          </a:xfrm>
          <a:prstGeom prst="rect">
            <a:avLst/>
          </a:prstGeom>
          <a:noFill/>
        </p:spPr>
      </p:pic>
      <p:sp>
        <p:nvSpPr>
          <p:cNvPr id="29" name="タイトル 1"/>
          <p:cNvSpPr txBox="1">
            <a:spLocks/>
          </p:cNvSpPr>
          <p:nvPr/>
        </p:nvSpPr>
        <p:spPr bwMode="auto">
          <a:xfrm>
            <a:off x="7736630" y="1317070"/>
            <a:ext cx="1806575" cy="42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パンタグラフ</a:t>
            </a:r>
            <a:endParaRPr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bwMode="auto">
          <a:xfrm>
            <a:off x="6586662" y="3583221"/>
            <a:ext cx="2155002" cy="42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仕様書</a:t>
            </a:r>
            <a:r>
              <a:rPr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作成中</a:t>
            </a:r>
            <a:endParaRPr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6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2" id="{403EE813-91AF-42B2-9805-2B6CF28AF27A}" vid="{BBF4D7CD-D0F3-425A-BD88-D3B6C0DE8BA6}"/>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志賀プレゼ.pptx" id="{B6B6B09D-95CA-41E5-B501-26972B0AEDFF}" vid="{76430A59-D7E3-4994-A038-A6B7638EC61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NissanAG-Bold"/>
        <a:ea typeface="HGP創英角ｺﾞｼｯｸUB"/>
        <a:cs typeface=""/>
      </a:majorFont>
      <a:minorFont>
        <a:latin typeface="NissanAG-Bold"/>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2000" dirty="0" smtClean="0">
            <a:solidFill>
              <a:schemeClr val="tx1"/>
            </a:solidFill>
            <a:latin typeface="HGP創英角ｺﾞｼｯｸUB" pitchFamily="50" charset="-128"/>
            <a:ea typeface="HGP創英角ｺﾞｼｯｸUB" pitchFamily="50" charset="-128"/>
          </a:defRPr>
        </a:defPPr>
      </a:lstStyle>
    </a:txDef>
  </a:objectDefaults>
  <a:extraClrSchemeLst/>
</a:theme>
</file>

<file path=ppt/theme/theme5.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2" id="{403EE813-91AF-42B2-9805-2B6CF28AF27A}" vid="{BBF4D7CD-D0F3-425A-BD88-D3B6C0DE8BA6}"/>
    </a:ext>
  </a:extLst>
</a:theme>
</file>

<file path=ppt/theme/theme7.xml><?xml version="1.0" encoding="utf-8"?>
<a:theme xmlns:a="http://schemas.openxmlformats.org/drawingml/2006/main" name="1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志賀プレゼ.pptx" id="{B6B6B09D-95CA-41E5-B501-26972B0AEDFF}" vid="{76430A59-D7E3-4994-A038-A6B7638EC61D}"/>
    </a:ext>
  </a:extLst>
</a:theme>
</file>

<file path=ppt/theme/theme9.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コンポジッ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CHAdeMOテンプレート</Template>
  <TotalTime>7694</TotalTime>
  <Words>911</Words>
  <Application>Microsoft Office PowerPoint</Application>
  <PresentationFormat>画面に合わせる (4:3)</PresentationFormat>
  <Paragraphs>298</Paragraphs>
  <Slides>24</Slides>
  <Notes>7</Notes>
  <HiddenSlides>0</HiddenSlides>
  <MMClips>0</MMClips>
  <ScaleCrop>false</ScaleCrop>
  <HeadingPairs>
    <vt:vector size="6" baseType="variant">
      <vt:variant>
        <vt:lpstr>使用されているフォント</vt:lpstr>
      </vt:variant>
      <vt:variant>
        <vt:i4>13</vt:i4>
      </vt:variant>
      <vt:variant>
        <vt:lpstr>テーマ</vt:lpstr>
      </vt:variant>
      <vt:variant>
        <vt:i4>9</vt:i4>
      </vt:variant>
      <vt:variant>
        <vt:lpstr>スライド タイトル</vt:lpstr>
      </vt:variant>
      <vt:variant>
        <vt:i4>24</vt:i4>
      </vt:variant>
    </vt:vector>
  </HeadingPairs>
  <TitlesOfParts>
    <vt:vector size="46" baseType="lpstr">
      <vt:lpstr>Arial Unicode MS</vt:lpstr>
      <vt:lpstr>HGP創英角ｺﾞｼｯｸUB</vt:lpstr>
      <vt:lpstr>HGS創英角ｺﾞｼｯｸUB</vt:lpstr>
      <vt:lpstr>HG丸ｺﾞｼｯｸM-PRO</vt:lpstr>
      <vt:lpstr>Meiryo UI</vt:lpstr>
      <vt:lpstr>ＭＳ Ｐゴシック</vt:lpstr>
      <vt:lpstr>NissanAG-Bold</vt:lpstr>
      <vt:lpstr>NissanAG-Regular</vt:lpstr>
      <vt:lpstr>小塚ゴシック Pro R</vt:lpstr>
      <vt:lpstr>Arial</vt:lpstr>
      <vt:lpstr>Calibri</vt:lpstr>
      <vt:lpstr>Verdana</vt:lpstr>
      <vt:lpstr>Wingdings</vt:lpstr>
      <vt:lpstr>1_Thème Office</vt:lpstr>
      <vt:lpstr>3_Thème Office</vt:lpstr>
      <vt:lpstr>Thème Office</vt:lpstr>
      <vt:lpstr>3_デザインの設定</vt:lpstr>
      <vt:lpstr>5_Thème Office</vt:lpstr>
      <vt:lpstr>14_Thème Office</vt:lpstr>
      <vt:lpstr>11_Thème Office</vt:lpstr>
      <vt:lpstr>6_Thème Office</vt:lpstr>
      <vt:lpstr>2_Thème Office</vt:lpstr>
      <vt:lpstr>事務局からのお知らせ －活動ご報告ー </vt:lpstr>
      <vt:lpstr>PowerPoint プレゼンテーション</vt:lpstr>
      <vt:lpstr>PowerPoint プレゼンテーション</vt:lpstr>
      <vt:lpstr>PowerPoint プレゼンテーション</vt:lpstr>
      <vt:lpstr>PowerPoint プレゼンテーション</vt:lpstr>
      <vt:lpstr>コアプロトコルを決めて拡張</vt:lpstr>
      <vt:lpstr>地域最適化の事例（検討中のもの）</vt:lpstr>
      <vt:lpstr>中国との協業</vt:lpstr>
      <vt:lpstr>高出力充電ロードマップ</vt:lpstr>
      <vt:lpstr>高出力関連　</vt:lpstr>
      <vt:lpstr>中国からの提案</vt:lpstr>
      <vt:lpstr>PowerPoint プレゼンテーション</vt:lpstr>
      <vt:lpstr>クルマの負荷低減</vt:lpstr>
      <vt:lpstr>中国提案の内容</vt:lpstr>
      <vt:lpstr>PowerPoint プレゼンテーション</vt:lpstr>
      <vt:lpstr>PowerPoint プレゼンテーション</vt:lpstr>
      <vt:lpstr>PowerPoint プレゼンテーション</vt:lpstr>
      <vt:lpstr>PowerPoint プレゼンテーション</vt:lpstr>
      <vt:lpstr>高出力充電ロードマップ</vt:lpstr>
      <vt:lpstr>よくあるご質問</vt:lpstr>
      <vt:lpstr>その他の国、地域との協業</vt:lpstr>
      <vt:lpstr>インドとの協業</vt:lpstr>
      <vt:lpstr>CharINとの協業案（会長私案）</vt:lpstr>
      <vt:lpstr>ありがとうございました</vt:lpstr>
    </vt:vector>
  </TitlesOfParts>
  <Company>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CHAdeMOが支える つながるクルマの未来社会</dc:title>
  <dc:creator>TSUCHIYA, KATSUNORI</dc:creator>
  <cp:lastModifiedBy>hanae</cp:lastModifiedBy>
  <cp:revision>367</cp:revision>
  <cp:lastPrinted>2017-03-07T03:06:59Z</cp:lastPrinted>
  <dcterms:created xsi:type="dcterms:W3CDTF">2016-12-22T15:22:27Z</dcterms:created>
  <dcterms:modified xsi:type="dcterms:W3CDTF">2018-09-27T01:46:34Z</dcterms:modified>
</cp:coreProperties>
</file>