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  <p:sldMasterId id="2147483974" r:id="rId2"/>
    <p:sldMasterId id="2147483986" r:id="rId3"/>
  </p:sldMasterIdLst>
  <p:notesMasterIdLst>
    <p:notesMasterId r:id="rId13"/>
  </p:notesMasterIdLst>
  <p:sldIdLst>
    <p:sldId id="642" r:id="rId4"/>
    <p:sldId id="713" r:id="rId5"/>
    <p:sldId id="720" r:id="rId6"/>
    <p:sldId id="695" r:id="rId7"/>
    <p:sldId id="707" r:id="rId8"/>
    <p:sldId id="724" r:id="rId9"/>
    <p:sldId id="715" r:id="rId10"/>
    <p:sldId id="723" r:id="rId11"/>
    <p:sldId id="646" r:id="rId12"/>
  </p:sldIdLst>
  <p:sldSz cx="9144000" cy="6858000" type="screen4x3"/>
  <p:notesSz cx="7086600" cy="102108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6600"/>
    <a:srgbClr val="CC00CC"/>
    <a:srgbClr val="660066"/>
    <a:srgbClr val="008000"/>
    <a:srgbClr val="A50021"/>
    <a:srgbClr val="000066"/>
    <a:srgbClr val="99FF99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27" autoAdjust="0"/>
    <p:restoredTop sz="85867" autoAdjust="0"/>
  </p:normalViewPr>
  <p:slideViewPr>
    <p:cSldViewPr snapToGrid="0">
      <p:cViewPr varScale="1">
        <p:scale>
          <a:sx n="68" d="100"/>
          <a:sy n="68" d="100"/>
        </p:scale>
        <p:origin x="59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0860" cy="51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43" tIns="47221" rIns="94443" bIns="4722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101" y="1"/>
            <a:ext cx="3070860" cy="51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43" tIns="47221" rIns="94443" bIns="4722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02225" cy="3827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660" y="4850131"/>
            <a:ext cx="5669280" cy="4594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43" tIns="47221" rIns="94443" bIns="472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698489"/>
            <a:ext cx="3070860" cy="51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43" tIns="47221" rIns="94443" bIns="4722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101" y="9698489"/>
            <a:ext cx="3070860" cy="51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43" tIns="47221" rIns="94443" bIns="4722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3031D9-A547-453F-8FE0-C9C1DE66E43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047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031D9-A547-453F-8FE0-C9C1DE66E434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86482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現時点での電池性能からは、原付クラスが現実的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031D9-A547-453F-8FE0-C9C1DE66E434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60738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031D9-A547-453F-8FE0-C9C1DE66E434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66248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031D9-A547-453F-8FE0-C9C1DE66E434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88831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B835B-25AA-4CC2-86AE-16DDEB4C785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0845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38D2EF-6966-43B8-AF40-F2E4AECD5AF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7618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877AD4-063C-4D75-B2D8-80B146A80B4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24143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91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36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824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484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36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6482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527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28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E8817-33E8-4A0D-B8D5-BF2F12A41C7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73059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6665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163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258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8395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746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2549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0104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715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3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3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10AB3-733D-4EB6-9A6C-D124ABF9D55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3222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7307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1795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494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94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5AE6F-2356-4CB0-AC2C-8C370243758C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7374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4F95D2-6389-45C5-94A2-105E983AA872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2893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FCF7D-EDCE-4864-BC15-6FC525D2BA0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0088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BB757-7611-4425-B810-F2FAE8FC79F6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0751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129D7-825E-4168-9056-85207EF6400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73622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129D7-825E-4168-9056-85207EF6400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7107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10996" y="64755"/>
            <a:ext cx="6330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1" y="6592389"/>
            <a:ext cx="1210492" cy="273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1456" y="6583047"/>
            <a:ext cx="542544" cy="273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D129D7-825E-4168-9056-85207EF6400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正方形/長方形 8"/>
          <p:cNvSpPr/>
          <p:nvPr userDrawn="1"/>
        </p:nvSpPr>
        <p:spPr>
          <a:xfrm>
            <a:off x="-1" y="1"/>
            <a:ext cx="8515351" cy="496186"/>
          </a:xfrm>
          <a:prstGeom prst="rect">
            <a:avLst/>
          </a:prstGeom>
          <a:gradFill flip="none" rotWithShape="1">
            <a:gsLst>
              <a:gs pos="80000">
                <a:srgbClr val="1831BD"/>
              </a:gs>
              <a:gs pos="9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552"/>
            <a:ext cx="8020594" cy="4977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4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bg1"/>
          </a:solidFill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734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37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t>紹介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734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 panose="020B0600070205080204" pitchFamily="50" charset="-128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786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34201" y="5332413"/>
            <a:ext cx="6778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ヤマハ発動機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(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株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)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  高橋宏行</a:t>
            </a:r>
            <a:endParaRPr lang="en-US" altLang="ja-JP" sz="2000" dirty="0">
              <a:solidFill>
                <a:prstClr val="black"/>
              </a:solidFill>
              <a:ea typeface="ＭＳ Ｐゴシック" panose="020B0600070205080204" pitchFamily="50" charset="-128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（</a:t>
            </a:r>
            <a:r>
              <a:rPr lang="zh-TW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日本自動車工業会</a:t>
            </a:r>
            <a:r>
              <a:rPr lang="en-US" altLang="zh-TW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/</a:t>
            </a:r>
            <a:r>
              <a:rPr lang="zh-TW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電動車部会</a:t>
            </a:r>
            <a:r>
              <a:rPr lang="en-US" altLang="zh-TW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/</a:t>
            </a:r>
            <a:r>
              <a:rPr lang="zh-TW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二輪車分科会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81837" y="4459258"/>
            <a:ext cx="59715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2018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年 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9</a:t>
            </a:r>
            <a:r>
              <a:rPr lang="ja-JP" altLang="en-US" sz="2000" dirty="0" smtClean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月</a:t>
            </a:r>
            <a:r>
              <a:rPr lang="en-US" altLang="ja-JP" sz="2000" dirty="0" smtClean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19</a:t>
            </a:r>
            <a:r>
              <a:rPr lang="ja-JP" altLang="en-US" sz="2000" dirty="0" smtClean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日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　</a:t>
            </a:r>
            <a:r>
              <a:rPr lang="en-US" altLang="ja-JP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CHAdeMO</a:t>
            </a:r>
            <a:r>
              <a:rPr lang="ja-JP" altLang="en-US" sz="2000" dirty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協議会 </a:t>
            </a:r>
            <a:r>
              <a:rPr lang="ja-JP" altLang="en-US" sz="2000" dirty="0" smtClean="0">
                <a:solidFill>
                  <a:prstClr val="black"/>
                </a:solidFill>
                <a:ea typeface="ＭＳ Ｐゴシック" panose="020B0600070205080204" pitchFamily="50" charset="-128"/>
                <a:cs typeface="Arial" pitchFamily="34" charset="0"/>
              </a:rPr>
              <a:t>整備部会にて</a:t>
            </a:r>
            <a:endParaRPr lang="ja-JP" altLang="en-US" sz="2000" dirty="0">
              <a:solidFill>
                <a:prstClr val="black"/>
              </a:solidFill>
              <a:ea typeface="ＭＳ Ｐゴシック" panose="020B0600070205080204" pitchFamily="50" charset="-128"/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6883" y="733726"/>
            <a:ext cx="849296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6600" dirty="0">
                <a:solidFill>
                  <a:prstClr val="black"/>
                </a:solidFill>
                <a:latin typeface="Arial Black" pitchFamily="34" charset="0"/>
                <a:ea typeface="HGS創英角ｺﾞｼｯｸUB" pitchFamily="50" charset="-128"/>
              </a:rPr>
              <a:t>技術部会</a:t>
            </a:r>
            <a:r>
              <a:rPr lang="en-US" altLang="ja-JP" sz="6600" dirty="0">
                <a:solidFill>
                  <a:prstClr val="black"/>
                </a:solidFill>
                <a:latin typeface="Arial Black" pitchFamily="34" charset="0"/>
                <a:ea typeface="HGS創英角ｺﾞｼｯｸUB" pitchFamily="50" charset="-128"/>
              </a:rPr>
              <a:t/>
            </a:r>
            <a:br>
              <a:rPr lang="en-US" altLang="ja-JP" sz="6600" dirty="0">
                <a:solidFill>
                  <a:prstClr val="black"/>
                </a:solidFill>
                <a:latin typeface="Arial Black" pitchFamily="34" charset="0"/>
                <a:ea typeface="HGS創英角ｺﾞｼｯｸUB" pitchFamily="50" charset="-128"/>
              </a:rPr>
            </a:br>
            <a:r>
              <a:rPr lang="ja-JP" altLang="en-US" sz="6600" dirty="0">
                <a:solidFill>
                  <a:prstClr val="black"/>
                </a:solidFill>
                <a:latin typeface="Arial Black" pitchFamily="34" charset="0"/>
                <a:ea typeface="HGS創英角ｺﾞｼｯｸUB" pitchFamily="50" charset="-128"/>
              </a:rPr>
              <a:t>二輪車</a:t>
            </a:r>
            <a:r>
              <a:rPr lang="en-US" altLang="ja-JP" sz="6600" dirty="0">
                <a:solidFill>
                  <a:prstClr val="black"/>
                </a:solidFill>
                <a:latin typeface="Arial Black" pitchFamily="34" charset="0"/>
                <a:ea typeface="HGS創英角ｺﾞｼｯｸUB" pitchFamily="50" charset="-128"/>
              </a:rPr>
              <a:t>WG</a:t>
            </a:r>
            <a:r>
              <a:rPr lang="ja-JP" altLang="en-US" sz="6600" dirty="0">
                <a:solidFill>
                  <a:prstClr val="black"/>
                </a:solidFill>
                <a:latin typeface="Arial Black" pitchFamily="34" charset="0"/>
                <a:ea typeface="HGS創英角ｺﾞｼｯｸUB" pitchFamily="50" charset="-128"/>
              </a:rPr>
              <a:t>（仮称）の</a:t>
            </a:r>
            <a:r>
              <a:rPr lang="en-US" altLang="ja-JP" sz="6600" dirty="0">
                <a:solidFill>
                  <a:prstClr val="black"/>
                </a:solidFill>
                <a:latin typeface="Arial Black" pitchFamily="34" charset="0"/>
                <a:ea typeface="HGS創英角ｺﾞｼｯｸUB" pitchFamily="50" charset="-128"/>
              </a:rPr>
              <a:t/>
            </a:r>
            <a:br>
              <a:rPr lang="en-US" altLang="ja-JP" sz="6600" dirty="0">
                <a:solidFill>
                  <a:prstClr val="black"/>
                </a:solidFill>
                <a:latin typeface="Arial Black" pitchFamily="34" charset="0"/>
                <a:ea typeface="HGS創英角ｺﾞｼｯｸUB" pitchFamily="50" charset="-128"/>
              </a:rPr>
            </a:br>
            <a:r>
              <a:rPr lang="ja-JP" altLang="en-US" sz="6600" dirty="0">
                <a:solidFill>
                  <a:prstClr val="black"/>
                </a:solidFill>
                <a:latin typeface="Arial Black" pitchFamily="34" charset="0"/>
                <a:ea typeface="HGS創英角ｺﾞｼｯｸUB" pitchFamily="50" charset="-128"/>
              </a:rPr>
              <a:t>紹介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BB757-7611-4425-B810-F2FAE8FC79F6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7" name="タイトル 6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dirty="0"/>
              <a:t>二輪車</a:t>
            </a:r>
            <a:r>
              <a:rPr kumimoji="1" lang="en-US" altLang="ja-JP" dirty="0"/>
              <a:t>WG</a:t>
            </a:r>
            <a:r>
              <a:rPr kumimoji="1" lang="ja-JP" altLang="en-US" dirty="0"/>
              <a:t>（仮称）について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341889" y="1095877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技術部会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5956306" y="1095877"/>
            <a:ext cx="1225720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仕様書</a:t>
            </a:r>
            <a:r>
              <a:rPr lang="en-US" altLang="ja-JP" dirty="0"/>
              <a:t>WG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5956306" y="1770372"/>
            <a:ext cx="97885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V2H</a:t>
            </a:r>
            <a:r>
              <a:rPr lang="ja-JP" altLang="en-US" dirty="0"/>
              <a:t> </a:t>
            </a:r>
            <a:r>
              <a:rPr lang="en-US" altLang="ja-JP" dirty="0"/>
              <a:t>WG</a:t>
            </a:r>
            <a:endParaRPr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341889" y="16226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整備部会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782007" y="1095877"/>
            <a:ext cx="186461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CHAdeMO</a:t>
            </a:r>
            <a:r>
              <a:rPr lang="ja-JP" altLang="en-US" dirty="0"/>
              <a:t>協議会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956306" y="2139704"/>
            <a:ext cx="1918217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rgbClr val="FF0000"/>
                </a:solidFill>
              </a:rPr>
              <a:t>二輪車</a:t>
            </a:r>
            <a:r>
              <a:rPr lang="en-US" altLang="ja-JP" dirty="0">
                <a:solidFill>
                  <a:srgbClr val="FF0000"/>
                </a:solidFill>
              </a:rPr>
              <a:t>WG</a:t>
            </a:r>
            <a:r>
              <a:rPr lang="ja-JP" altLang="en-US" dirty="0">
                <a:solidFill>
                  <a:srgbClr val="FF0000"/>
                </a:solidFill>
              </a:rPr>
              <a:t>（仮称）</a:t>
            </a:r>
          </a:p>
        </p:txBody>
      </p:sp>
      <p:cxnSp>
        <p:nvCxnSpPr>
          <p:cNvPr id="15" name="カギ線コネクタ 14"/>
          <p:cNvCxnSpPr>
            <a:stCxn id="12" idx="1"/>
            <a:endCxn id="13" idx="3"/>
          </p:cNvCxnSpPr>
          <p:nvPr/>
        </p:nvCxnSpPr>
        <p:spPr>
          <a:xfrm rot="10800000">
            <a:off x="2646621" y="1280544"/>
            <a:ext cx="695269" cy="52675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カギ線コネクタ 15"/>
          <p:cNvCxnSpPr>
            <a:stCxn id="11" idx="1"/>
            <a:endCxn id="8" idx="3"/>
          </p:cNvCxnSpPr>
          <p:nvPr/>
        </p:nvCxnSpPr>
        <p:spPr>
          <a:xfrm rot="10800000">
            <a:off x="4449886" y="1280544"/>
            <a:ext cx="1506421" cy="67449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グループ化 16"/>
          <p:cNvGrpSpPr/>
          <p:nvPr/>
        </p:nvGrpSpPr>
        <p:grpSpPr>
          <a:xfrm>
            <a:off x="5211240" y="1959305"/>
            <a:ext cx="755940" cy="391397"/>
            <a:chOff x="1640299" y="4981819"/>
            <a:chExt cx="484496" cy="391397"/>
          </a:xfrm>
        </p:grpSpPr>
        <p:cxnSp>
          <p:nvCxnSpPr>
            <p:cNvPr id="18" name="直線コネクタ 17"/>
            <p:cNvCxnSpPr/>
            <p:nvPr/>
          </p:nvCxnSpPr>
          <p:spPr>
            <a:xfrm flipH="1">
              <a:off x="1640299" y="5373216"/>
              <a:ext cx="484496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640299" y="4981819"/>
              <a:ext cx="0" cy="39139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正方形/長方形 19"/>
          <p:cNvSpPr/>
          <p:nvPr/>
        </p:nvSpPr>
        <p:spPr>
          <a:xfrm>
            <a:off x="5956306" y="1441613"/>
            <a:ext cx="99488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検定</a:t>
            </a:r>
            <a:r>
              <a:rPr lang="en-US" altLang="ja-JP" dirty="0"/>
              <a:t>WG</a:t>
            </a:r>
            <a:endParaRPr lang="ja-JP" altLang="en-US" dirty="0"/>
          </a:p>
        </p:txBody>
      </p:sp>
      <p:cxnSp>
        <p:nvCxnSpPr>
          <p:cNvPr id="21" name="カギ線コネクタ 20"/>
          <p:cNvCxnSpPr>
            <a:stCxn id="20" idx="1"/>
            <a:endCxn id="8" idx="3"/>
          </p:cNvCxnSpPr>
          <p:nvPr/>
        </p:nvCxnSpPr>
        <p:spPr>
          <a:xfrm rot="10800000">
            <a:off x="4449886" y="1280543"/>
            <a:ext cx="1506421" cy="34573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353086" y="3153887"/>
            <a:ext cx="8474412" cy="31700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二輪業界で検討している、電動二輪車用</a:t>
            </a:r>
            <a:r>
              <a:rPr lang="en-US" altLang="ja-JP" dirty="0"/>
              <a:t>DC</a:t>
            </a:r>
            <a:r>
              <a:rPr lang="ja-JP" altLang="en-US" dirty="0"/>
              <a:t>充電ステーションを、具現化し普及させる。</a:t>
            </a:r>
            <a:endParaRPr lang="en-US" altLang="ja-JP" dirty="0"/>
          </a:p>
          <a:p>
            <a:r>
              <a:rPr lang="ja-JP" altLang="en-US" dirty="0"/>
              <a:t>具体的には、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dirty="0"/>
              <a:t>電動二輪車の公共</a:t>
            </a:r>
            <a:r>
              <a:rPr lang="en-US" altLang="ja-JP" dirty="0"/>
              <a:t>DC</a:t>
            </a:r>
            <a:r>
              <a:rPr lang="ja-JP" altLang="en-US" dirty="0"/>
              <a:t>充電を想定した</a:t>
            </a:r>
            <a:r>
              <a:rPr lang="en-US" altLang="ja-JP" dirty="0"/>
              <a:t>CHAdeMO</a:t>
            </a:r>
            <a:r>
              <a:rPr lang="ja-JP" altLang="en-US" dirty="0"/>
              <a:t>仕様書を作成し、それを継続的に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メンテナンスしていく。（仕様書</a:t>
            </a:r>
            <a:r>
              <a:rPr lang="en-US" altLang="ja-JP" dirty="0"/>
              <a:t>WG</a:t>
            </a:r>
            <a:r>
              <a:rPr lang="ja-JP" altLang="en-US" dirty="0"/>
              <a:t>的作業）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dirty="0"/>
              <a:t>電動二輪車の公共</a:t>
            </a:r>
            <a:r>
              <a:rPr lang="en-US" altLang="ja-JP" dirty="0"/>
              <a:t>DC</a:t>
            </a:r>
            <a:r>
              <a:rPr lang="ja-JP" altLang="en-US" dirty="0"/>
              <a:t>充電での使用を想定したコネクタの仕様書を作成し、それを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継続的にメンテナンスしていく。（コネクタ</a:t>
            </a:r>
            <a:r>
              <a:rPr lang="en-US" altLang="ja-JP" dirty="0"/>
              <a:t>WG</a:t>
            </a:r>
            <a:r>
              <a:rPr lang="ja-JP" altLang="en-US" dirty="0"/>
              <a:t>的作業）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dirty="0"/>
              <a:t>上記仕様の充電器が開発された際に、</a:t>
            </a:r>
            <a:r>
              <a:rPr lang="en-US" altLang="ja-JP" dirty="0"/>
              <a:t>CHAdeMO</a:t>
            </a:r>
            <a:r>
              <a:rPr lang="ja-JP" altLang="en-US" dirty="0"/>
              <a:t>協議会のノウハウを反映した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認定スキームの構築をはかる。（検定</a:t>
            </a:r>
            <a:r>
              <a:rPr lang="en-US" altLang="ja-JP" dirty="0"/>
              <a:t>WG</a:t>
            </a:r>
            <a:r>
              <a:rPr lang="ja-JP" altLang="en-US" dirty="0"/>
              <a:t>的作業）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dirty="0"/>
              <a:t>小型電動用充電ステーションの普及に向けた方策の策定と実施を行う。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（整備部会的作業）</a:t>
            </a:r>
          </a:p>
        </p:txBody>
      </p:sp>
      <p:sp>
        <p:nvSpPr>
          <p:cNvPr id="27" name="テキスト ボックス 4"/>
          <p:cNvSpPr txBox="1"/>
          <p:nvPr/>
        </p:nvSpPr>
        <p:spPr>
          <a:xfrm>
            <a:off x="253" y="271984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dirty="0">
                <a:solidFill>
                  <a:schemeClr val="accent1">
                    <a:lumMod val="75000"/>
                  </a:schemeClr>
                </a:solidFill>
              </a:rPr>
              <a:t>発足の目的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142493" y="640509"/>
            <a:ext cx="7002456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CHAdeMO</a:t>
            </a:r>
            <a:r>
              <a:rPr lang="ja-JP" altLang="en-US" dirty="0"/>
              <a:t>協議会 </a:t>
            </a:r>
            <a:r>
              <a:rPr lang="ja-JP" altLang="en-US" dirty="0" smtClean="0"/>
              <a:t>理事会</a:t>
            </a:r>
            <a:r>
              <a:rPr lang="ja-JP" altLang="en-US" dirty="0"/>
              <a:t>で、二輪車</a:t>
            </a:r>
            <a:r>
              <a:rPr lang="en-US" altLang="ja-JP" dirty="0"/>
              <a:t>WG</a:t>
            </a:r>
            <a:r>
              <a:rPr lang="ja-JP" altLang="en-US" dirty="0"/>
              <a:t>（仮称）の設立が承認された。</a:t>
            </a:r>
            <a:endParaRPr lang="en-US" altLang="ja-JP" dirty="0"/>
          </a:p>
        </p:txBody>
      </p:sp>
      <p:cxnSp>
        <p:nvCxnSpPr>
          <p:cNvPr id="49" name="直線コネクタ 48"/>
          <p:cNvCxnSpPr>
            <a:stCxn id="13" idx="3"/>
            <a:endCxn id="8" idx="1"/>
          </p:cNvCxnSpPr>
          <p:nvPr/>
        </p:nvCxnSpPr>
        <p:spPr>
          <a:xfrm>
            <a:off x="2646620" y="1280543"/>
            <a:ext cx="695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stCxn id="8" idx="3"/>
            <a:endCxn id="9" idx="1"/>
          </p:cNvCxnSpPr>
          <p:nvPr/>
        </p:nvCxnSpPr>
        <p:spPr>
          <a:xfrm>
            <a:off x="4449885" y="1280543"/>
            <a:ext cx="15064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66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BB757-7611-4425-B810-F2FAE8FC79F6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5" name="タイトル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dirty="0"/>
              <a:t>国内 電動二輪車の状況</a:t>
            </a:r>
          </a:p>
        </p:txBody>
      </p:sp>
      <p:sp>
        <p:nvSpPr>
          <p:cNvPr id="6" name="テキスト ボックス 4"/>
          <p:cNvSpPr txBox="1"/>
          <p:nvPr/>
        </p:nvSpPr>
        <p:spPr>
          <a:xfrm>
            <a:off x="253" y="4463273"/>
            <a:ext cx="2877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</a:rPr>
              <a:t>市販車・市販予定車の例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テキスト ボックス 4"/>
          <p:cNvSpPr txBox="1"/>
          <p:nvPr/>
        </p:nvSpPr>
        <p:spPr>
          <a:xfrm>
            <a:off x="253" y="63566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</a:rPr>
              <a:t>車両区分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943519"/>
              </p:ext>
            </p:extLst>
          </p:nvPr>
        </p:nvGraphicFramePr>
        <p:xfrm>
          <a:off x="447042" y="1102360"/>
          <a:ext cx="8392958" cy="219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29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エンジン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排気量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50cc</a:t>
                      </a:r>
                      <a:r>
                        <a:rPr kumimoji="1" lang="ja-JP" altLang="en-US" sz="1800" dirty="0"/>
                        <a:t>以下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91429" marR="91429" marT="45724" marB="4572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50cc</a:t>
                      </a:r>
                      <a:r>
                        <a:rPr kumimoji="1" lang="ja-JP" altLang="en-US" sz="1800" dirty="0"/>
                        <a:t>超～</a:t>
                      </a:r>
                      <a:r>
                        <a:rPr kumimoji="1" lang="en-US" altLang="ja-JP" sz="1800" dirty="0"/>
                        <a:t>125cc</a:t>
                      </a:r>
                      <a:r>
                        <a:rPr kumimoji="1" lang="ja-JP" altLang="en-US" sz="1800" dirty="0"/>
                        <a:t>以下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91429" marR="91429" marT="45724" marB="4572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125cc</a:t>
                      </a:r>
                      <a:r>
                        <a:rPr kumimoji="1" lang="ja-JP" altLang="en-US" sz="1800" dirty="0"/>
                        <a:t>超～</a:t>
                      </a:r>
                      <a:r>
                        <a:rPr kumimoji="1" lang="en-US" altLang="ja-JP" sz="1800" dirty="0"/>
                        <a:t>250cc</a:t>
                      </a:r>
                      <a:r>
                        <a:rPr kumimoji="1" lang="ja-JP" altLang="en-US" sz="1800" dirty="0"/>
                        <a:t>以下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91429" marR="91429" marT="45724" marB="4572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251cc</a:t>
                      </a:r>
                      <a:r>
                        <a:rPr kumimoji="1" lang="ja-JP" altLang="en-US" sz="1800" dirty="0"/>
                        <a:t>超～</a:t>
                      </a:r>
                      <a:r>
                        <a:rPr kumimoji="1" lang="en-US" altLang="ja-JP" sz="1800" dirty="0"/>
                        <a:t>400cc</a:t>
                      </a:r>
                      <a:r>
                        <a:rPr kumimoji="1" lang="ja-JP" altLang="en-US" sz="1800" dirty="0"/>
                        <a:t>以下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91429" marR="91429" marT="45724" marB="4572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/>
                        <a:t>400cc</a:t>
                      </a:r>
                      <a:r>
                        <a:rPr kumimoji="1" lang="ja-JP" altLang="en-US" sz="1800" dirty="0"/>
                        <a:t>超～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91429" marR="91429" marT="45724" marB="4572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道路交通法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（免許系）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原動機付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自転車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普通自動二輪車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大型自動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二輪車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道路運送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車両法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（登録系）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第一種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原動機付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自転車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marL="91429" marR="91429" marT="45724" marB="45724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第二種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原動機付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自転車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marL="91429" marR="91429" marT="45724" marB="45724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二輪の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軽自動車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（軽二輪）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marL="91429" marR="91429" marT="45724" marB="45724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二輪の小型自動車</a:t>
                      </a:r>
                      <a:r>
                        <a:rPr kumimoji="1" lang="en-US" altLang="ja-JP" sz="1800" dirty="0"/>
                        <a:t/>
                      </a:r>
                      <a:br>
                        <a:rPr kumimoji="1" lang="en-US" altLang="ja-JP" sz="1800" dirty="0"/>
                      </a:br>
                      <a:r>
                        <a:rPr kumimoji="1" lang="ja-JP" altLang="en-US" sz="1800" dirty="0"/>
                        <a:t>（小型二輪）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334244"/>
              </p:ext>
            </p:extLst>
          </p:nvPr>
        </p:nvGraphicFramePr>
        <p:xfrm>
          <a:off x="447042" y="3358067"/>
          <a:ext cx="8392958" cy="10058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1031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598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98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7701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道路運送車両法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ja-JP" altLang="en-US" sz="1800" dirty="0"/>
                        <a:t>施行規則</a:t>
                      </a:r>
                      <a:endParaRPr kumimoji="1" lang="en-US" altLang="ja-JP" sz="1800" dirty="0"/>
                    </a:p>
                    <a:p>
                      <a:pPr algn="ctr"/>
                      <a:r>
                        <a:rPr kumimoji="1" lang="ja-JP" altLang="en-US" sz="1800" dirty="0"/>
                        <a:t>（出力）</a:t>
                      </a:r>
                      <a:endParaRPr kumimoji="1" lang="ja-JP" altLang="en-US" sz="18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/>
                        <a:t>0.6kW</a:t>
                      </a:r>
                      <a:br>
                        <a:rPr kumimoji="1" lang="en-US" altLang="ja-JP" sz="2000" dirty="0"/>
                      </a:br>
                      <a:r>
                        <a:rPr kumimoji="1" lang="ja-JP" altLang="en-US" sz="2000" dirty="0"/>
                        <a:t>以下</a:t>
                      </a:r>
                    </a:p>
                  </a:txBody>
                  <a:tcPr marL="91429" marR="91429" marT="45724" marB="45724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0.6</a:t>
                      </a:r>
                      <a:r>
                        <a:rPr kumimoji="1" lang="ja-JP" altLang="en-US" sz="2000" dirty="0" err="1"/>
                        <a:t>ｋ</a:t>
                      </a:r>
                      <a:r>
                        <a:rPr kumimoji="1" lang="en-US" altLang="ja-JP" sz="2000" dirty="0"/>
                        <a:t>W</a:t>
                      </a:r>
                      <a:r>
                        <a:rPr kumimoji="1" lang="ja-JP" altLang="en-US" sz="2000" dirty="0"/>
                        <a:t>超～</a:t>
                      </a:r>
                      <a:r>
                        <a:rPr kumimoji="1" lang="en-US" altLang="ja-JP" sz="2000" dirty="0"/>
                        <a:t>1.0</a:t>
                      </a:r>
                      <a:r>
                        <a:rPr kumimoji="1" lang="ja-JP" altLang="en-US" sz="2000" dirty="0" err="1"/>
                        <a:t>ｋ</a:t>
                      </a:r>
                      <a:r>
                        <a:rPr kumimoji="1" lang="en-US" altLang="ja-JP" sz="2000" dirty="0"/>
                        <a:t>W</a:t>
                      </a:r>
                      <a:r>
                        <a:rPr kumimoji="1" lang="ja-JP" altLang="en-US" sz="2000" dirty="0"/>
                        <a:t>以下</a:t>
                      </a:r>
                    </a:p>
                  </a:txBody>
                  <a:tcPr marL="91429" marR="91429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800" b="1" dirty="0">
                          <a:latin typeface="+mn-ea"/>
                          <a:ea typeface="+mn-ea"/>
                        </a:rPr>
                        <a:t>1kW</a:t>
                      </a: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800" b="1" dirty="0" smtClean="0">
                          <a:latin typeface="+mn-ea"/>
                          <a:ea typeface="+mn-ea"/>
                        </a:rPr>
                        <a:t>超え）</a:t>
                      </a:r>
                      <a:endParaRPr kumimoji="1" lang="ja-JP" altLang="en-US" sz="1800" b="1" dirty="0">
                        <a:latin typeface="+mn-ea"/>
                        <a:ea typeface="+mn-ea"/>
                      </a:endParaRPr>
                    </a:p>
                  </a:txBody>
                  <a:tcPr marL="91429" marR="91429" marT="45724" marB="4572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486" y="4863383"/>
            <a:ext cx="2606040" cy="1563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906" y="4727345"/>
            <a:ext cx="2798064" cy="1835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06327" y="4685645"/>
            <a:ext cx="2304669" cy="191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直線矢印コネクタ 13"/>
          <p:cNvCxnSpPr/>
          <p:nvPr/>
        </p:nvCxnSpPr>
        <p:spPr>
          <a:xfrm flipV="1">
            <a:off x="2678151" y="4270039"/>
            <a:ext cx="271398" cy="987972"/>
          </a:xfrm>
          <a:prstGeom prst="straightConnector1">
            <a:avLst/>
          </a:prstGeom>
          <a:ln>
            <a:solidFill>
              <a:srgbClr val="0000FF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3450304" y="4270039"/>
            <a:ext cx="229357" cy="1005848"/>
          </a:xfrm>
          <a:prstGeom prst="straightConnector1">
            <a:avLst/>
          </a:prstGeom>
          <a:ln>
            <a:solidFill>
              <a:srgbClr val="0000FF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4868215" y="4270039"/>
            <a:ext cx="1548454" cy="700518"/>
          </a:xfrm>
          <a:prstGeom prst="straightConnector1">
            <a:avLst/>
          </a:prstGeom>
          <a:ln>
            <a:solidFill>
              <a:srgbClr val="0000FF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タイトル 1"/>
          <p:cNvSpPr txBox="1">
            <a:spLocks/>
          </p:cNvSpPr>
          <p:nvPr/>
        </p:nvSpPr>
        <p:spPr bwMode="auto">
          <a:xfrm>
            <a:off x="1359723" y="6379667"/>
            <a:ext cx="11808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 anchor="ctr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400" u="sng" dirty="0">
                <a:solidFill>
                  <a:srgbClr val="C00000"/>
                </a:solidFill>
                <a:latin typeface="Calibri" pitchFamily="34" charset="0"/>
              </a:rPr>
              <a:t>スズキ</a:t>
            </a:r>
            <a:r>
              <a:rPr lang="en-US" altLang="ja-JP" sz="1400" u="sng" dirty="0">
                <a:solidFill>
                  <a:srgbClr val="C00000"/>
                </a:solidFill>
                <a:latin typeface="Calibri" pitchFamily="34" charset="0"/>
              </a:rPr>
              <a:t> e-Let’s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3714420" y="6379667"/>
            <a:ext cx="11888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 anchor="ctr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400" u="sng" dirty="0">
                <a:solidFill>
                  <a:srgbClr val="C00000"/>
                </a:solidFill>
                <a:latin typeface="Calibri" pitchFamily="34" charset="0"/>
              </a:rPr>
              <a:t>ヤマハ</a:t>
            </a:r>
            <a:r>
              <a:rPr lang="en-US" altLang="ja-JP" sz="1400" u="sng" dirty="0">
                <a:solidFill>
                  <a:srgbClr val="C00000"/>
                </a:solidFill>
                <a:latin typeface="Calibri" pitchFamily="34" charset="0"/>
              </a:rPr>
              <a:t> E-Vino</a:t>
            </a:r>
          </a:p>
        </p:txBody>
      </p:sp>
      <p:sp>
        <p:nvSpPr>
          <p:cNvPr id="21" name="タイトル 1"/>
          <p:cNvSpPr txBox="1">
            <a:spLocks/>
          </p:cNvSpPr>
          <p:nvPr/>
        </p:nvSpPr>
        <p:spPr bwMode="auto">
          <a:xfrm>
            <a:off x="5927436" y="6379667"/>
            <a:ext cx="168095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2000" rIns="72000" anchor="ctr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1400" u="sng" dirty="0">
                <a:solidFill>
                  <a:srgbClr val="C00000"/>
                </a:solidFill>
                <a:latin typeface="Calibri" pitchFamily="34" charset="0"/>
              </a:rPr>
              <a:t>ホンダ</a:t>
            </a:r>
            <a:r>
              <a:rPr lang="en-US" altLang="ja-JP" sz="1400" u="sng" dirty="0">
                <a:solidFill>
                  <a:srgbClr val="C00000"/>
                </a:solidFill>
                <a:latin typeface="Calibri" pitchFamily="34" charset="0"/>
              </a:rPr>
              <a:t> PCX ELECTRIC</a:t>
            </a:r>
          </a:p>
        </p:txBody>
      </p:sp>
    </p:spTree>
    <p:extLst>
      <p:ext uri="{BB962C8B-B14F-4D97-AF65-F5344CB8AC3E}">
        <p14:creationId xmlns:p14="http://schemas.microsoft.com/office/powerpoint/2010/main" val="25828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/>
          <p:cNvGrpSpPr/>
          <p:nvPr/>
        </p:nvGrpSpPr>
        <p:grpSpPr>
          <a:xfrm>
            <a:off x="1188311" y="844079"/>
            <a:ext cx="2568041" cy="1722254"/>
            <a:chOff x="1188311" y="844079"/>
            <a:chExt cx="2568041" cy="1722254"/>
          </a:xfrm>
        </p:grpSpPr>
        <p:pic>
          <p:nvPicPr>
            <p:cNvPr id="33" name="Picture 9" descr="C:\Users\j0117568\Desktop\カブ.pn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188311" y="844079"/>
              <a:ext cx="2568041" cy="1722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4" name="グループ化 213"/>
            <p:cNvGrpSpPr>
              <a:grpSpLocks/>
            </p:cNvGrpSpPr>
            <p:nvPr/>
          </p:nvGrpSpPr>
          <p:grpSpPr bwMode="auto">
            <a:xfrm flipH="1">
              <a:off x="2166110" y="1973951"/>
              <a:ext cx="582878" cy="313344"/>
              <a:chOff x="7748240" y="3448279"/>
              <a:chExt cx="438450" cy="217893"/>
            </a:xfrm>
          </p:grpSpPr>
          <p:sp>
            <p:nvSpPr>
              <p:cNvPr id="38" name="円柱 214"/>
              <p:cNvSpPr>
                <a:spLocks noChangeArrowheads="1"/>
              </p:cNvSpPr>
              <p:nvPr/>
            </p:nvSpPr>
            <p:spPr bwMode="auto">
              <a:xfrm rot="5400000">
                <a:off x="7925603" y="3355450"/>
                <a:ext cx="149989" cy="372185"/>
              </a:xfrm>
              <a:prstGeom prst="can">
                <a:avLst>
                  <a:gd name="adj" fmla="val 42781"/>
                </a:avLst>
              </a:prstGeom>
              <a:solidFill>
                <a:srgbClr val="FF99CC"/>
              </a:solidFill>
              <a:ln w="12700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 dirty="0"/>
              </a:p>
            </p:txBody>
          </p:sp>
          <p:sp>
            <p:nvSpPr>
              <p:cNvPr id="39" name="円柱 215"/>
              <p:cNvSpPr>
                <a:spLocks noChangeArrowheads="1"/>
              </p:cNvSpPr>
              <p:nvPr/>
            </p:nvSpPr>
            <p:spPr bwMode="auto">
              <a:xfrm rot="5400000">
                <a:off x="7859338" y="3405085"/>
                <a:ext cx="149989" cy="372185"/>
              </a:xfrm>
              <a:prstGeom prst="can">
                <a:avLst>
                  <a:gd name="adj" fmla="val 42781"/>
                </a:avLst>
              </a:prstGeom>
              <a:solidFill>
                <a:srgbClr val="FF99CC"/>
              </a:solidFill>
              <a:ln w="12700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 dirty="0"/>
              </a:p>
            </p:txBody>
          </p:sp>
          <p:sp>
            <p:nvSpPr>
              <p:cNvPr id="40" name="AutoShape 144"/>
              <p:cNvSpPr>
                <a:spLocks noChangeArrowheads="1"/>
              </p:cNvSpPr>
              <p:nvPr/>
            </p:nvSpPr>
            <p:spPr bwMode="auto">
              <a:xfrm>
                <a:off x="7795455" y="3448279"/>
                <a:ext cx="146490" cy="93115"/>
              </a:xfrm>
              <a:prstGeom prst="cube">
                <a:avLst>
                  <a:gd name="adj" fmla="val 56935"/>
                </a:avLst>
              </a:prstGeom>
              <a:solidFill>
                <a:srgbClr val="FF99CC"/>
              </a:solidFill>
              <a:ln w="12700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1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 dirty="0"/>
              </a:p>
            </p:txBody>
          </p:sp>
        </p:grpSp>
        <p:sp>
          <p:nvSpPr>
            <p:cNvPr id="35" name="Freeform 283"/>
            <p:cNvSpPr>
              <a:spLocks/>
            </p:cNvSpPr>
            <p:nvPr/>
          </p:nvSpPr>
          <p:spPr bwMode="auto">
            <a:xfrm rot="1011504" flipH="1">
              <a:off x="2607492" y="1328964"/>
              <a:ext cx="658905" cy="791368"/>
            </a:xfrm>
            <a:custGeom>
              <a:avLst/>
              <a:gdLst>
                <a:gd name="T0" fmla="*/ 0 w 52"/>
                <a:gd name="T1" fmla="*/ 0 h 137"/>
                <a:gd name="T2" fmla="*/ 2147483646 w 52"/>
                <a:gd name="T3" fmla="*/ 2147483646 h 137"/>
                <a:gd name="T4" fmla="*/ 2147483646 w 52"/>
                <a:gd name="T5" fmla="*/ 2147483646 h 137"/>
                <a:gd name="T6" fmla="*/ 0 60000 65536"/>
                <a:gd name="T7" fmla="*/ 0 60000 65536"/>
                <a:gd name="T8" fmla="*/ 0 60000 65536"/>
                <a:gd name="T9" fmla="*/ 0 w 52"/>
                <a:gd name="T10" fmla="*/ 0 h 137"/>
                <a:gd name="T11" fmla="*/ 52 w 52"/>
                <a:gd name="T12" fmla="*/ 137 h 1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" h="137">
                  <a:moveTo>
                    <a:pt x="0" y="0"/>
                  </a:moveTo>
                  <a:cubicBezTo>
                    <a:pt x="19" y="11"/>
                    <a:pt x="38" y="23"/>
                    <a:pt x="45" y="46"/>
                  </a:cubicBezTo>
                  <a:cubicBezTo>
                    <a:pt x="52" y="69"/>
                    <a:pt x="48" y="103"/>
                    <a:pt x="45" y="137"/>
                  </a:cubicBezTo>
                </a:path>
              </a:pathLst>
            </a:custGeom>
            <a:noFill/>
            <a:ln w="38100" cap="flat" cmpd="sng">
              <a:solidFill>
                <a:srgbClr val="CC00CC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ja-JP" altLang="en-US" dirty="0"/>
            </a:p>
          </p:txBody>
        </p:sp>
        <p:sp>
          <p:nvSpPr>
            <p:cNvPr id="36" name="Rectangle 157"/>
            <p:cNvSpPr>
              <a:spLocks noChangeArrowheads="1"/>
            </p:cNvSpPr>
            <p:nvPr/>
          </p:nvSpPr>
          <p:spPr bwMode="auto">
            <a:xfrm rot="19814843">
              <a:off x="3338201" y="1379282"/>
              <a:ext cx="57021" cy="153241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9933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kumimoji="1" sz="21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5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kumimoji="1" sz="13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13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13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13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13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ja-JP" altLang="en-US" sz="1000" dirty="0">
                <a:latin typeface="Arial" panose="020B0604020202020204" pitchFamily="34" charset="0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電動二輪車用 小型</a:t>
            </a:r>
            <a:r>
              <a:rPr kumimoji="1" lang="en-US" altLang="ja-JP" dirty="0"/>
              <a:t>DC</a:t>
            </a:r>
            <a:r>
              <a:rPr lang="ja-JP" altLang="en-US" dirty="0"/>
              <a:t>充電ステーション コンセプト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 flipH="1">
            <a:off x="6228470" y="2676040"/>
            <a:ext cx="2526647" cy="349702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1">
            <a:spAutoFit/>
          </a:bodyPr>
          <a:lstStyle>
            <a:defPPr>
              <a:defRPr lang="en-US"/>
            </a:defPPr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小型</a:t>
            </a:r>
            <a:r>
              <a:rPr lang="en-US" altLang="ja-JP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DC</a:t>
            </a:r>
            <a:r>
              <a:rPr lang="ja-JP" altLang="en-US" dirty="0">
                <a:solidFill>
                  <a:srgbClr val="FF0000"/>
                </a:solidFill>
                <a:ea typeface="ＭＳ Ｐゴシック" panose="020B0600070205080204" pitchFamily="50" charset="-128"/>
              </a:rPr>
              <a:t>充電ステーション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 flipH="1">
            <a:off x="2165591" y="2718054"/>
            <a:ext cx="2612355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lIns="0" tIns="0" rIns="0" bIns="0" rtlCol="0" anchor="ctr" anchorCtr="1">
            <a:spAutoFit/>
          </a:bodyPr>
          <a:lstStyle>
            <a:defPPr>
              <a:defRPr lang="en-US"/>
            </a:defPPr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ja-JP" altLang="en-US" dirty="0">
                <a:solidFill>
                  <a:prstClr val="black"/>
                </a:solidFill>
                <a:latin typeface="+mn-ea"/>
                <a:ea typeface="+mn-ea"/>
              </a:rPr>
              <a:t>車両の軽量化・低価格化</a:t>
            </a:r>
            <a:r>
              <a:rPr lang="en-US" altLang="ja-JP" dirty="0">
                <a:solidFill>
                  <a:prstClr val="black"/>
                </a:solidFill>
                <a:latin typeface="+mn-ea"/>
                <a:ea typeface="+mn-ea"/>
              </a:rPr>
              <a:t> </a:t>
            </a:r>
            <a:endParaRPr lang="ja-JP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flipH="1">
            <a:off x="250821" y="2718054"/>
            <a:ext cx="1449115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lIns="0" tIns="0" rIns="0" bIns="0" rtlCol="0" anchor="ctr" anchorCtr="1">
            <a:spAutoFit/>
          </a:bodyPr>
          <a:lstStyle>
            <a:defPPr>
              <a:defRPr lang="en-US"/>
            </a:defPPr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ja-JP" altLang="en-US" dirty="0">
                <a:solidFill>
                  <a:prstClr val="black"/>
                </a:solidFill>
                <a:ea typeface="ＭＳ Ｐゴシック" panose="020B0600070205080204" pitchFamily="50" charset="-128"/>
              </a:rPr>
              <a:t>充電器 非車載</a:t>
            </a:r>
          </a:p>
        </p:txBody>
      </p:sp>
      <p:sp>
        <p:nvSpPr>
          <p:cNvPr id="21" name="右矢印 20"/>
          <p:cNvSpPr/>
          <p:nvPr/>
        </p:nvSpPr>
        <p:spPr>
          <a:xfrm flipV="1">
            <a:off x="1827945" y="2750087"/>
            <a:ext cx="325574" cy="2129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FCF7D-EDCE-4864-BC15-6FC525D2BA04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24" name="日付プレースホルダー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42" name="テキスト ボックス 4"/>
          <p:cNvSpPr txBox="1"/>
          <p:nvPr/>
        </p:nvSpPr>
        <p:spPr>
          <a:xfrm>
            <a:off x="253" y="69800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</a:rPr>
              <a:t>車両側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3" name="テキスト ボックス 4"/>
          <p:cNvSpPr txBox="1"/>
          <p:nvPr/>
        </p:nvSpPr>
        <p:spPr>
          <a:xfrm>
            <a:off x="5167071" y="698006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</a:rPr>
              <a:t>充電器側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 flipH="1">
            <a:off x="5489788" y="1544226"/>
            <a:ext cx="3444004" cy="276999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lIns="0" tIns="0" rIns="0" bIns="0" rtlCol="0" anchor="ctr" anchorCtr="1">
            <a:spAutoFit/>
          </a:bodyPr>
          <a:lstStyle>
            <a:defPPr>
              <a:defRPr lang="en-US"/>
            </a:defPPr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endParaRPr lang="ja-JP" altLang="en-US" dirty="0">
              <a:solidFill>
                <a:prstClr val="black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489788" y="1070009"/>
            <a:ext cx="294183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+mn-ea"/>
                <a:ea typeface="+mn-ea"/>
              </a:rPr>
              <a:t>小型車両用に出力容量制限</a:t>
            </a:r>
            <a:endParaRPr kumimoji="1" lang="en-US" altLang="ja-JP" dirty="0">
              <a:latin typeface="+mn-ea"/>
              <a:ea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+mn-ea"/>
                <a:ea typeface="+mn-ea"/>
              </a:rPr>
              <a:t>低電流・低電圧での制御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latin typeface="+mn-ea"/>
                <a:ea typeface="+mn-ea"/>
              </a:rPr>
              <a:t>コネクタ小型化</a:t>
            </a:r>
            <a:endParaRPr kumimoji="1" lang="en-US" altLang="ja-JP" dirty="0">
              <a:latin typeface="+mn-ea"/>
              <a:ea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+mn-ea"/>
                <a:ea typeface="+mn-ea"/>
              </a:rPr>
              <a:t>筐体小型化</a:t>
            </a:r>
            <a:endParaRPr lang="en-US" altLang="ja-JP" dirty="0">
              <a:latin typeface="+mn-ea"/>
              <a:ea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latin typeface="+mn-ea"/>
                <a:ea typeface="+mn-ea"/>
              </a:rPr>
              <a:t>設置の簡易化</a:t>
            </a:r>
            <a:endParaRPr kumimoji="1" lang="en-US" altLang="ja-JP" dirty="0">
              <a:latin typeface="+mn-ea"/>
              <a:ea typeface="+mn-ea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5402317" y="1059756"/>
            <a:ext cx="3352800" cy="196598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47" name="右矢印 46"/>
          <p:cNvSpPr/>
          <p:nvPr/>
        </p:nvSpPr>
        <p:spPr>
          <a:xfrm flipV="1">
            <a:off x="5772365" y="2750087"/>
            <a:ext cx="325574" cy="2129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sp>
        <p:nvSpPr>
          <p:cNvPr id="48" name="Rectangle 157"/>
          <p:cNvSpPr>
            <a:spLocks noChangeArrowheads="1"/>
          </p:cNvSpPr>
          <p:nvPr/>
        </p:nvSpPr>
        <p:spPr bwMode="auto">
          <a:xfrm rot="19814843">
            <a:off x="3461006" y="1290983"/>
            <a:ext cx="107966" cy="169724"/>
          </a:xfrm>
          <a:prstGeom prst="rect">
            <a:avLst/>
          </a:prstGeom>
          <a:solidFill>
            <a:srgbClr val="FFFF00"/>
          </a:solidFill>
          <a:ln w="12700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10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30" name="フリーフォーム 29"/>
          <p:cNvSpPr/>
          <p:nvPr/>
        </p:nvSpPr>
        <p:spPr>
          <a:xfrm>
            <a:off x="3562350" y="1243408"/>
            <a:ext cx="1844040" cy="360602"/>
          </a:xfrm>
          <a:custGeom>
            <a:avLst/>
            <a:gdLst>
              <a:gd name="connsiteX0" fmla="*/ 0 w 1844040"/>
              <a:gd name="connsiteY0" fmla="*/ 101522 h 360602"/>
              <a:gd name="connsiteX1" fmla="*/ 529590 w 1844040"/>
              <a:gd name="connsiteY1" fmla="*/ 13892 h 360602"/>
              <a:gd name="connsiteX2" fmla="*/ 1844040 w 1844040"/>
              <a:gd name="connsiteY2" fmla="*/ 360602 h 36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44040" h="360602">
                <a:moveTo>
                  <a:pt x="0" y="101522"/>
                </a:moveTo>
                <a:cubicBezTo>
                  <a:pt x="111125" y="36117"/>
                  <a:pt x="222250" y="-29288"/>
                  <a:pt x="529590" y="13892"/>
                </a:cubicBezTo>
                <a:cubicBezTo>
                  <a:pt x="836930" y="57072"/>
                  <a:pt x="1340485" y="208837"/>
                  <a:pt x="1844040" y="360602"/>
                </a:cubicBez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9" name="表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834330"/>
              </p:ext>
            </p:extLst>
          </p:nvPr>
        </p:nvGraphicFramePr>
        <p:xfrm>
          <a:off x="114300" y="3187700"/>
          <a:ext cx="8819491" cy="3169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71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768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2137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137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213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52137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27859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車両のタイプ</a:t>
                      </a:r>
                      <a:r>
                        <a:rPr lang="en-US" sz="1600" kern="100" dirty="0">
                          <a:effectLst/>
                        </a:rPr>
                        <a:t> *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想定</a:t>
                      </a:r>
                      <a:r>
                        <a:rPr lang="en-US" altLang="ja-JP" sz="1600" kern="100" dirty="0">
                          <a:effectLst/>
                        </a:rPr>
                        <a:t/>
                      </a:r>
                      <a:br>
                        <a:rPr lang="en-US" altLang="ja-JP" sz="1600" kern="100" dirty="0">
                          <a:effectLst/>
                        </a:rPr>
                      </a:br>
                      <a:r>
                        <a:rPr lang="ja-JP" altLang="en-US" sz="1600" kern="100" dirty="0">
                          <a:effectLst/>
                        </a:rPr>
                        <a:t>電池容量</a:t>
                      </a:r>
                      <a:endParaRPr lang="en-US" alt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8890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家庭などでの</a:t>
                      </a:r>
                      <a:r>
                        <a:rPr lang="en-US" altLang="ja-JP" sz="1600" kern="100" dirty="0">
                          <a:effectLst/>
                        </a:rPr>
                        <a:t>AC</a:t>
                      </a:r>
                      <a:r>
                        <a:rPr lang="ja-JP" altLang="en-US" sz="1600" kern="100" dirty="0">
                          <a:effectLst/>
                        </a:rPr>
                        <a:t>充電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公共 充電 インフラ</a:t>
                      </a: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endParaRPr lang="ja-JP" sz="16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942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baseline="0" dirty="0">
                          <a:effectLst/>
                        </a:rPr>
                        <a:t>AC </a:t>
                      </a:r>
                      <a:r>
                        <a:rPr lang="ja-JP" altLang="en-US" sz="1600" kern="100" baseline="0" dirty="0">
                          <a:effectLst/>
                        </a:rPr>
                        <a:t>充電</a:t>
                      </a:r>
                      <a:br>
                        <a:rPr lang="ja-JP" altLang="en-US" sz="1600" kern="100" baseline="0" dirty="0">
                          <a:effectLst/>
                        </a:rPr>
                      </a:br>
                      <a:r>
                        <a:rPr lang="ja-JP" altLang="en-US" sz="1600" kern="100" baseline="0" dirty="0">
                          <a:effectLst/>
                        </a:rPr>
                        <a:t>ステーション</a:t>
                      </a:r>
                      <a:endParaRPr lang="ja-JP" altLang="en-US" sz="1600" b="0" kern="1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baseline="0" dirty="0">
                          <a:effectLst/>
                        </a:rPr>
                        <a:t>従来 </a:t>
                      </a:r>
                      <a:r>
                        <a:rPr lang="en-US" altLang="ja-JP" sz="1600" kern="100" baseline="0" dirty="0">
                          <a:effectLst/>
                        </a:rPr>
                        <a:t>DC</a:t>
                      </a:r>
                      <a:r>
                        <a:rPr lang="ja-JP" altLang="en-US" sz="1600" kern="100" baseline="0" dirty="0">
                          <a:effectLst/>
                        </a:rPr>
                        <a:t> 充電</a:t>
                      </a:r>
                      <a:r>
                        <a:rPr lang="en-US" altLang="ja-JP" sz="1600" kern="100" baseline="0" dirty="0">
                          <a:effectLst/>
                        </a:rPr>
                        <a:t/>
                      </a:r>
                      <a:br>
                        <a:rPr lang="en-US" altLang="ja-JP" sz="1600" kern="100" baseline="0" dirty="0">
                          <a:effectLst/>
                        </a:rPr>
                      </a:br>
                      <a:r>
                        <a:rPr lang="ja-JP" altLang="en-US" sz="1600" kern="100" baseline="0" dirty="0">
                          <a:effectLst/>
                        </a:rPr>
                        <a:t>ステーション</a:t>
                      </a:r>
                      <a:endParaRPr lang="en-US" altLang="ja-JP" sz="1600" kern="100" baseline="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</a:rPr>
                        <a:t>(</a:t>
                      </a:r>
                      <a:r>
                        <a:rPr lang="en-US" sz="1400" kern="100" dirty="0">
                          <a:effectLst/>
                        </a:rPr>
                        <a:t>CHAdeMO</a:t>
                      </a:r>
                      <a:r>
                        <a:rPr lang="ja-JP" sz="1400" kern="100" dirty="0">
                          <a:effectLst/>
                        </a:rPr>
                        <a:t>）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baseline="0" dirty="0">
                          <a:effectLst/>
                        </a:rPr>
                        <a:t>小型 </a:t>
                      </a:r>
                      <a:r>
                        <a:rPr lang="en-US" altLang="ja-JP" sz="1600" kern="100" baseline="0" dirty="0">
                          <a:effectLst/>
                        </a:rPr>
                        <a:t>DC</a:t>
                      </a:r>
                      <a:r>
                        <a:rPr lang="ja-JP" altLang="en-US" sz="1600" kern="100" baseline="0" dirty="0">
                          <a:effectLst/>
                        </a:rPr>
                        <a:t> 充電</a:t>
                      </a:r>
                      <a:r>
                        <a:rPr lang="en-US" altLang="ja-JP" sz="1600" kern="100" baseline="0" dirty="0">
                          <a:effectLst/>
                        </a:rPr>
                        <a:t/>
                      </a:r>
                      <a:br>
                        <a:rPr lang="en-US" altLang="ja-JP" sz="1600" kern="100" baseline="0" dirty="0">
                          <a:effectLst/>
                        </a:rPr>
                      </a:br>
                      <a:r>
                        <a:rPr lang="ja-JP" altLang="en-US" sz="1600" kern="100" baseline="0" dirty="0">
                          <a:effectLst/>
                        </a:rPr>
                        <a:t>ステーション</a:t>
                      </a:r>
                      <a:endParaRPr lang="en-US" altLang="ja-JP" sz="1600" b="1" kern="100" baseline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06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　</a:t>
                      </a:r>
                      <a:r>
                        <a:rPr lang="en-US" altLang="ja-JP" sz="1600" kern="100" dirty="0">
                          <a:effectLst/>
                        </a:rPr>
                        <a:t> 50c.c.</a:t>
                      </a:r>
                      <a:r>
                        <a:rPr lang="en-US" altLang="ja-JP" sz="1600" kern="100" baseline="0" dirty="0">
                          <a:effectLst/>
                        </a:rPr>
                        <a:t> </a:t>
                      </a:r>
                      <a:r>
                        <a:rPr lang="ja-JP" altLang="en-US" sz="1600" kern="100" baseline="0" dirty="0">
                          <a:effectLst/>
                        </a:rPr>
                        <a:t>クラス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baseline="0" dirty="0">
                          <a:effectLst/>
                        </a:rPr>
                        <a:t>4 </a:t>
                      </a:r>
                      <a:r>
                        <a:rPr lang="en-US" sz="1600" kern="100" dirty="0">
                          <a:effectLst/>
                        </a:rPr>
                        <a:t>kWh</a:t>
                      </a:r>
                      <a:r>
                        <a:rPr lang="ja-JP" altLang="en-US" sz="1600" kern="100" dirty="0">
                          <a:effectLst/>
                        </a:rPr>
                        <a:t> まで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適していない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sz="16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065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　</a:t>
                      </a:r>
                      <a:r>
                        <a:rPr lang="en-US" altLang="ja-JP" sz="1600" kern="100" dirty="0">
                          <a:effectLst/>
                        </a:rPr>
                        <a:t>125c.c. </a:t>
                      </a:r>
                      <a:r>
                        <a:rPr lang="ja-JP" altLang="en-US" sz="1600" kern="100" dirty="0">
                          <a:effectLst/>
                        </a:rPr>
                        <a:t>クラス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baseline="0" dirty="0">
                          <a:effectLst/>
                        </a:rPr>
                        <a:t>8 </a:t>
                      </a:r>
                      <a:r>
                        <a:rPr lang="en-US" sz="1600" kern="100" dirty="0">
                          <a:effectLst/>
                        </a:rPr>
                        <a:t>kWh</a:t>
                      </a:r>
                      <a:r>
                        <a:rPr lang="ja-JP" altLang="en-US" sz="1600" kern="100" dirty="0">
                          <a:effectLst/>
                        </a:rPr>
                        <a:t> まで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適していない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ja-JP" sz="16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30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　</a:t>
                      </a:r>
                      <a:r>
                        <a:rPr lang="en-US" altLang="ja-JP" sz="1600" kern="100" dirty="0">
                          <a:effectLst/>
                        </a:rPr>
                        <a:t>250c.c. </a:t>
                      </a:r>
                      <a:r>
                        <a:rPr lang="ja-JP" altLang="en-US" sz="1600" kern="100" dirty="0">
                          <a:effectLst/>
                        </a:rPr>
                        <a:t>クラス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600" kern="100" dirty="0">
                          <a:effectLst/>
                        </a:rPr>
                        <a:t>16 </a:t>
                      </a:r>
                      <a:r>
                        <a:rPr lang="en-US" sz="1600" kern="100" dirty="0">
                          <a:effectLst/>
                        </a:rPr>
                        <a:t>kWh</a:t>
                      </a:r>
                      <a:r>
                        <a:rPr lang="ja-JP" altLang="en-US" sz="1600" kern="100" dirty="0">
                          <a:effectLst/>
                        </a:rPr>
                        <a:t> まで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適用可能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適用可能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30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　</a:t>
                      </a:r>
                      <a:r>
                        <a:rPr lang="en-US" altLang="ja-JP" sz="1600" kern="100" dirty="0">
                          <a:effectLst/>
                        </a:rPr>
                        <a:t>400c.c. </a:t>
                      </a:r>
                      <a:r>
                        <a:rPr lang="ja-JP" altLang="en-US" sz="1600" kern="100" dirty="0" smtClean="0">
                          <a:effectLst/>
                        </a:rPr>
                        <a:t>クラス及び それ以上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16 kWh</a:t>
                      </a:r>
                      <a:r>
                        <a:rPr lang="ja-JP" altLang="en-US" sz="1600" kern="100" dirty="0">
                          <a:effectLst/>
                        </a:rPr>
                        <a:t> </a:t>
                      </a:r>
                      <a:r>
                        <a:rPr lang="ja-JP" altLang="en-US" sz="1600" kern="100" dirty="0" smtClean="0">
                          <a:effectLst/>
                        </a:rPr>
                        <a:t>超え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適している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</a:rPr>
                        <a:t>適していない</a:t>
                      </a:r>
                      <a:endParaRPr lang="ja-JP" altLang="en-US" sz="160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" name="角丸四角形 49"/>
          <p:cNvSpPr/>
          <p:nvPr/>
        </p:nvSpPr>
        <p:spPr>
          <a:xfrm>
            <a:off x="7415400" y="4392216"/>
            <a:ext cx="1518392" cy="101193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 dirty="0">
              <a:solidFill>
                <a:prstClr val="white"/>
              </a:solidFill>
            </a:endParaRPr>
          </a:p>
        </p:txBody>
      </p:sp>
      <p:cxnSp>
        <p:nvCxnSpPr>
          <p:cNvPr id="51" name="曲線コネクタ 50"/>
          <p:cNvCxnSpPr>
            <a:endCxn id="50" idx="1"/>
          </p:cNvCxnSpPr>
          <p:nvPr/>
        </p:nvCxnSpPr>
        <p:spPr>
          <a:xfrm rot="16200000" flipH="1">
            <a:off x="6239893" y="3722676"/>
            <a:ext cx="1872443" cy="478572"/>
          </a:xfrm>
          <a:prstGeom prst="curvedConnector2">
            <a:avLst/>
          </a:prstGeom>
          <a:ln w="285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1270437" y="6399256"/>
            <a:ext cx="7161182" cy="318924"/>
          </a:xfrm>
          <a:prstGeom prst="rect">
            <a:avLst/>
          </a:prstGeom>
        </p:spPr>
        <p:txBody>
          <a:bodyPr wrap="none" lIns="36000" tIns="36000" rIns="36000" bIns="36000" anchor="ctr" anchorCtr="1">
            <a:spAutoFit/>
          </a:bodyPr>
          <a:lstStyle/>
          <a:p>
            <a:pPr eaLnBrk="1" hangingPunct="1">
              <a:spcAft>
                <a:spcPts val="0"/>
              </a:spcAft>
            </a:pPr>
            <a:r>
              <a:rPr lang="en-US" altLang="ja-JP" sz="1600" b="1" kern="100" dirty="0"/>
              <a:t>*</a:t>
            </a:r>
            <a:r>
              <a:rPr lang="ja-JP" altLang="en-US" sz="1600" kern="100" dirty="0"/>
              <a:t> </a:t>
            </a:r>
            <a:r>
              <a:rPr lang="ja-JP" altLang="en-US" sz="1600" kern="100" dirty="0">
                <a:solidFill>
                  <a:prstClr val="black"/>
                </a:solidFill>
                <a:latin typeface="Calibri"/>
                <a:ea typeface="ＭＳ Ｐゴシック"/>
              </a:rPr>
              <a:t>想定している車両サイズと同じ車格の、ガソリン二輪車（排気量）で表現している。</a:t>
            </a:r>
            <a:endParaRPr lang="en-US" altLang="ja-JP" sz="1600" kern="1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64383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BB757-7611-4425-B810-F2FAE8FC79F6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9" name="テキスト ボックス 8"/>
          <p:cNvSpPr txBox="1"/>
          <p:nvPr/>
        </p:nvSpPr>
        <p:spPr bwMode="auto">
          <a:xfrm>
            <a:off x="4160562" y="6356766"/>
            <a:ext cx="2315057" cy="400110"/>
          </a:xfrm>
          <a:prstGeom prst="rect">
            <a:avLst/>
          </a:prstGeom>
          <a:noFill/>
          <a:extLst/>
        </p:spPr>
        <p:txBody>
          <a:bodyPr wrap="none" rtlCol="0">
            <a:spAutoFit/>
          </a:bodyPr>
          <a:lstStyle>
            <a:defPPr>
              <a:defRPr lang="ja-JP"/>
            </a:defPPr>
            <a:lvl1pPr marL="0" defTabSz="914400" eaLnBrk="1" latinLnBrk="0" hangingPunct="1">
              <a:defRPr sz="2000" u="sng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defRPr>
            </a:lvl1pPr>
            <a:lvl2pPr defTabSz="914400" eaLnBrk="1" latinLnBrk="0" hangingPunct="1">
              <a:defRPr sz="1800"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latin typeface="+mn-lt"/>
                <a:ea typeface="+mn-ea"/>
              </a:defRPr>
            </a:lvl5pPr>
            <a:lvl6pPr>
              <a:defRPr sz="1800">
                <a:latin typeface="+mn-lt"/>
                <a:ea typeface="+mn-ea"/>
              </a:defRPr>
            </a:lvl6pPr>
            <a:lvl7pPr>
              <a:defRPr sz="1800">
                <a:latin typeface="+mn-lt"/>
                <a:ea typeface="+mn-ea"/>
              </a:defRPr>
            </a:lvl7pPr>
            <a:lvl8pPr>
              <a:defRPr sz="1800">
                <a:latin typeface="+mn-lt"/>
                <a:ea typeface="+mn-ea"/>
              </a:defRPr>
            </a:lvl8pPr>
            <a:lvl9pPr>
              <a:defRPr sz="1800">
                <a:latin typeface="+mn-lt"/>
                <a:ea typeface="+mn-ea"/>
              </a:defRPr>
            </a:lvl9pPr>
          </a:lstStyle>
          <a:p>
            <a:r>
              <a:rPr lang="ja-JP" altLang="en-US" dirty="0"/>
              <a:t>コネクタ（充電器）側</a:t>
            </a: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pic>
        <p:nvPicPr>
          <p:cNvPr id="117" name="図 1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66" y="4017392"/>
            <a:ext cx="2974437" cy="2534126"/>
          </a:xfrm>
          <a:prstGeom prst="rect">
            <a:avLst/>
          </a:prstGeom>
        </p:spPr>
      </p:pic>
      <p:pic>
        <p:nvPicPr>
          <p:cNvPr id="118" name="図 1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98" y="4673187"/>
            <a:ext cx="2028360" cy="1371185"/>
          </a:xfrm>
          <a:prstGeom prst="rect">
            <a:avLst/>
          </a:prstGeom>
        </p:spPr>
      </p:pic>
      <p:sp>
        <p:nvSpPr>
          <p:cNvPr id="12" name="タイトル 1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dirty="0"/>
              <a:t>電動二輪車用 小型</a:t>
            </a:r>
            <a:r>
              <a:rPr kumimoji="1" lang="en-US" altLang="ja-JP" dirty="0"/>
              <a:t>DC</a:t>
            </a:r>
            <a:r>
              <a:rPr kumimoji="1" lang="ja-JP" altLang="en-US" dirty="0"/>
              <a:t>充電ステーション 概要</a:t>
            </a: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1314920" y="6381943"/>
            <a:ext cx="2217274" cy="400110"/>
          </a:xfrm>
          <a:prstGeom prst="rect">
            <a:avLst/>
          </a:prstGeom>
          <a:noFill/>
          <a:extLst/>
        </p:spPr>
        <p:txBody>
          <a:bodyPr wrap="none" rtlCol="0">
            <a:spAutoFit/>
          </a:bodyPr>
          <a:lstStyle>
            <a:defPPr>
              <a:defRPr lang="ja-JP"/>
            </a:defPPr>
            <a:lvl1pPr marL="0" defTabSz="914400" eaLnBrk="1" latinLnBrk="0" hangingPunct="1">
              <a:defRPr sz="20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defRPr>
            </a:lvl1pPr>
            <a:lvl2pPr defTabSz="914400" eaLnBrk="1" latinLnBrk="0" hangingPunct="1">
              <a:defRPr sz="1800"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latin typeface="+mn-lt"/>
                <a:ea typeface="+mn-ea"/>
              </a:defRPr>
            </a:lvl5pPr>
            <a:lvl6pPr>
              <a:defRPr sz="1800">
                <a:latin typeface="+mn-lt"/>
                <a:ea typeface="+mn-ea"/>
              </a:defRPr>
            </a:lvl6pPr>
            <a:lvl7pPr>
              <a:defRPr sz="1800">
                <a:latin typeface="+mn-lt"/>
                <a:ea typeface="+mn-ea"/>
              </a:defRPr>
            </a:lvl7pPr>
            <a:lvl8pPr>
              <a:defRPr sz="1800">
                <a:latin typeface="+mn-lt"/>
                <a:ea typeface="+mn-ea"/>
              </a:defRPr>
            </a:lvl8pPr>
            <a:lvl9pPr>
              <a:defRPr sz="1800">
                <a:latin typeface="+mn-lt"/>
                <a:ea typeface="+mn-ea"/>
              </a:defRPr>
            </a:lvl9pPr>
          </a:lstStyle>
          <a:p>
            <a:r>
              <a:rPr lang="ja-JP" altLang="en-US" u="sng" dirty="0"/>
              <a:t>インレット（車両）側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4278886" y="568773"/>
            <a:ext cx="4769595" cy="3854602"/>
            <a:chOff x="185674" y="1008832"/>
            <a:chExt cx="4377822" cy="3537986"/>
          </a:xfrm>
        </p:grpSpPr>
        <p:cxnSp>
          <p:nvCxnSpPr>
            <p:cNvPr id="15" name="直線コネクタ 14"/>
            <p:cNvCxnSpPr/>
            <p:nvPr/>
          </p:nvCxnSpPr>
          <p:spPr>
            <a:xfrm flipH="1">
              <a:off x="3002152" y="2363455"/>
              <a:ext cx="0" cy="334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210"/>
            <p:cNvSpPr>
              <a:spLocks noChangeArrowheads="1"/>
            </p:cNvSpPr>
            <p:nvPr/>
          </p:nvSpPr>
          <p:spPr bwMode="auto">
            <a:xfrm>
              <a:off x="185674" y="1008832"/>
              <a:ext cx="2060208" cy="353798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4283968" y="1450127"/>
              <a:ext cx="258763" cy="87630"/>
              <a:chOff x="4406741" y="1450127"/>
              <a:chExt cx="258763" cy="87630"/>
            </a:xfrm>
          </p:grpSpPr>
          <p:sp>
            <p:nvSpPr>
              <p:cNvPr id="115" name="AutoShape 208"/>
              <p:cNvSpPr>
                <a:spLocks noChangeShapeType="1"/>
              </p:cNvSpPr>
              <p:nvPr/>
            </p:nvSpPr>
            <p:spPr bwMode="auto">
              <a:xfrm>
                <a:off x="4406741" y="1450127"/>
                <a:ext cx="258763" cy="0"/>
              </a:xfrm>
              <a:prstGeom prst="straightConnector1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6" name="Rectangle 207"/>
              <p:cNvSpPr>
                <a:spLocks noChangeArrowheads="1"/>
              </p:cNvSpPr>
              <p:nvPr/>
            </p:nvSpPr>
            <p:spPr bwMode="auto">
              <a:xfrm>
                <a:off x="4464772" y="1492672"/>
                <a:ext cx="142700" cy="45085"/>
              </a:xfrm>
              <a:prstGeom prst="rect">
                <a:avLst/>
              </a:prstGeom>
              <a:solidFill>
                <a:srgbClr val="000000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endParaRPr>
              </a:p>
            </p:txBody>
          </p:sp>
        </p:grpSp>
        <p:sp>
          <p:nvSpPr>
            <p:cNvPr id="18" name="Rectangle 203"/>
            <p:cNvSpPr>
              <a:spLocks noChangeArrowheads="1"/>
            </p:cNvSpPr>
            <p:nvPr/>
          </p:nvSpPr>
          <p:spPr bwMode="auto">
            <a:xfrm>
              <a:off x="3431551" y="1048734"/>
              <a:ext cx="236209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GB" altLang="ja-JP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C1</a:t>
              </a:r>
              <a:endParaRPr kumimoji="1" lang="en-GB" altLang="ja-JP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19" name="Rectangle 202"/>
            <p:cNvSpPr>
              <a:spLocks noChangeArrowheads="1"/>
            </p:cNvSpPr>
            <p:nvPr/>
          </p:nvSpPr>
          <p:spPr bwMode="auto">
            <a:xfrm>
              <a:off x="3427425" y="1508316"/>
              <a:ext cx="236209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C2</a:t>
              </a:r>
            </a:p>
          </p:txBody>
        </p:sp>
        <p:sp>
          <p:nvSpPr>
            <p:cNvPr id="20" name="Rectangle 201"/>
            <p:cNvSpPr>
              <a:spLocks noChangeArrowheads="1"/>
            </p:cNvSpPr>
            <p:nvPr/>
          </p:nvSpPr>
          <p:spPr bwMode="auto">
            <a:xfrm>
              <a:off x="1794527" y="1048734"/>
              <a:ext cx="268269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GB" altLang="ja-JP" sz="1000" b="1" i="0" u="none" strike="noStrike" cap="none" normalizeH="0" baseline="0" dirty="0">
                  <a:ln>
                    <a:noFill/>
                  </a:ln>
                  <a:solidFill>
                    <a:srgbClr val="0066FF"/>
                  </a:solidFill>
                  <a:effectLst/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+ V</a:t>
              </a:r>
              <a:endParaRPr kumimoji="1" lang="en-GB" altLang="ja-JP" b="1" i="0" u="none" strike="noStrike" cap="none" normalizeH="0" baseline="0" dirty="0">
                <a:ln>
                  <a:noFill/>
                </a:ln>
                <a:solidFill>
                  <a:srgbClr val="0066FF"/>
                </a:solidFill>
                <a:effectLst/>
                <a:latin typeface="Arial" pitchFamily="34" charset="0"/>
                <a:cs typeface="ＭＳ Ｐゴシック" pitchFamily="50" charset="-128"/>
              </a:endParaRPr>
            </a:p>
          </p:txBody>
        </p:sp>
        <p:sp>
          <p:nvSpPr>
            <p:cNvPr id="21" name="Rectangle 200"/>
            <p:cNvSpPr>
              <a:spLocks noChangeArrowheads="1"/>
            </p:cNvSpPr>
            <p:nvPr/>
          </p:nvSpPr>
          <p:spPr bwMode="auto">
            <a:xfrm>
              <a:off x="1826587" y="1506728"/>
              <a:ext cx="236209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GB" altLang="ja-JP" sz="1000" b="1" dirty="0">
                  <a:solidFill>
                    <a:srgbClr val="0066FF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- V</a:t>
              </a:r>
            </a:p>
          </p:txBody>
        </p:sp>
        <p:sp>
          <p:nvSpPr>
            <p:cNvPr id="22" name="Oval 197"/>
            <p:cNvSpPr>
              <a:spLocks noChangeArrowheads="1"/>
            </p:cNvSpPr>
            <p:nvPr/>
          </p:nvSpPr>
          <p:spPr bwMode="auto">
            <a:xfrm>
              <a:off x="3674110" y="1242165"/>
              <a:ext cx="63657" cy="6427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AutoShape 195"/>
            <p:cNvSpPr>
              <a:spLocks noChangeShapeType="1"/>
            </p:cNvSpPr>
            <p:nvPr/>
          </p:nvSpPr>
          <p:spPr bwMode="auto">
            <a:xfrm rot="-1740000">
              <a:off x="3690326" y="1220321"/>
              <a:ext cx="216000" cy="63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Oval 189"/>
            <p:cNvSpPr>
              <a:spLocks noChangeArrowheads="1"/>
            </p:cNvSpPr>
            <p:nvPr/>
          </p:nvSpPr>
          <p:spPr bwMode="auto">
            <a:xfrm>
              <a:off x="3674110" y="1701275"/>
              <a:ext cx="63657" cy="6427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AutoShape 187"/>
            <p:cNvSpPr>
              <a:spLocks noChangeShapeType="1"/>
            </p:cNvSpPr>
            <p:nvPr/>
          </p:nvSpPr>
          <p:spPr bwMode="auto">
            <a:xfrm rot="-1740000">
              <a:off x="3695088" y="1679431"/>
              <a:ext cx="216000" cy="63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Rectangle 183"/>
            <p:cNvSpPr>
              <a:spLocks noChangeArrowheads="1"/>
            </p:cNvSpPr>
            <p:nvPr/>
          </p:nvSpPr>
          <p:spPr bwMode="auto">
            <a:xfrm>
              <a:off x="1814105" y="2602165"/>
              <a:ext cx="250637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GB" altLang="ja-JP" sz="1000" b="1" dirty="0">
                  <a:solidFill>
                    <a:srgbClr val="0066FF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CP</a:t>
              </a:r>
            </a:p>
          </p:txBody>
        </p:sp>
        <p:sp>
          <p:nvSpPr>
            <p:cNvPr id="27" name="Rectangle 182"/>
            <p:cNvSpPr>
              <a:spLocks noChangeArrowheads="1"/>
            </p:cNvSpPr>
            <p:nvPr/>
          </p:nvSpPr>
          <p:spPr bwMode="auto">
            <a:xfrm>
              <a:off x="1834601" y="3079849"/>
              <a:ext cx="228195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ja-JP" sz="1000" b="1" dirty="0">
                  <a:solidFill>
                    <a:srgbClr val="0066FF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0V</a:t>
              </a:r>
              <a:endParaRPr lang="en-GB" altLang="ja-JP" sz="1000" b="1" dirty="0">
                <a:solidFill>
                  <a:srgbClr val="0066FF"/>
                </a:solidFill>
                <a:latin typeface="Arial" pitchFamily="34" charset="0"/>
                <a:ea typeface="ＭＳ 明朝" pitchFamily="17" charset="-128"/>
                <a:cs typeface="ＭＳ Ｐゴシック" pitchFamily="50" charset="-128"/>
              </a:endParaRPr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1476413" y="3655590"/>
              <a:ext cx="730185" cy="305545"/>
              <a:chOff x="1476413" y="3655590"/>
              <a:chExt cx="1650886" cy="305545"/>
            </a:xfrm>
          </p:grpSpPr>
          <p:sp>
            <p:nvSpPr>
              <p:cNvPr id="113" name="AutoShape 181"/>
              <p:cNvSpPr>
                <a:spLocks noChangeShapeType="1"/>
              </p:cNvSpPr>
              <p:nvPr/>
            </p:nvSpPr>
            <p:spPr bwMode="auto">
              <a:xfrm flipV="1">
                <a:off x="1476413" y="3655590"/>
                <a:ext cx="1650886" cy="0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4" name="AutoShape 180"/>
              <p:cNvSpPr>
                <a:spLocks noChangeShapeType="1"/>
              </p:cNvSpPr>
              <p:nvPr/>
            </p:nvSpPr>
            <p:spPr bwMode="auto">
              <a:xfrm flipV="1">
                <a:off x="1476413" y="3961135"/>
                <a:ext cx="1650886" cy="0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29" name="Rectangle 176"/>
            <p:cNvSpPr>
              <a:spLocks noChangeArrowheads="1"/>
            </p:cNvSpPr>
            <p:nvPr/>
          </p:nvSpPr>
          <p:spPr bwMode="auto">
            <a:xfrm>
              <a:off x="1547664" y="3429000"/>
              <a:ext cx="515132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GB" altLang="ja-JP" sz="1000" b="1" dirty="0">
                  <a:solidFill>
                    <a:srgbClr val="0066FF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CAN_H</a:t>
              </a:r>
            </a:p>
          </p:txBody>
        </p:sp>
        <p:sp>
          <p:nvSpPr>
            <p:cNvPr id="30" name="Rectangle 175"/>
            <p:cNvSpPr>
              <a:spLocks noChangeArrowheads="1"/>
            </p:cNvSpPr>
            <p:nvPr/>
          </p:nvSpPr>
          <p:spPr bwMode="auto">
            <a:xfrm>
              <a:off x="1562091" y="3734544"/>
              <a:ext cx="500705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GB" altLang="ja-JP" sz="1000" b="1" dirty="0">
                  <a:solidFill>
                    <a:srgbClr val="0066FF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CAN_L</a:t>
              </a:r>
            </a:p>
          </p:txBody>
        </p:sp>
        <p:sp>
          <p:nvSpPr>
            <p:cNvPr id="31" name="Rectangle 174"/>
            <p:cNvSpPr>
              <a:spLocks noChangeArrowheads="1"/>
            </p:cNvSpPr>
            <p:nvPr/>
          </p:nvSpPr>
          <p:spPr bwMode="auto">
            <a:xfrm>
              <a:off x="557053" y="4111382"/>
              <a:ext cx="919359" cy="32573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1" compatLnSpc="1">
              <a:prstTxWarp prst="textNoShape">
                <a:avLst/>
              </a:prstTxWarp>
              <a:spAutoFit/>
            </a:bodyPr>
            <a:lstStyle/>
            <a:p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Monitoring circuit</a:t>
              </a:r>
            </a:p>
          </p:txBody>
        </p:sp>
        <p:sp>
          <p:nvSpPr>
            <p:cNvPr id="32" name="Rectangle 173"/>
            <p:cNvSpPr>
              <a:spLocks noChangeArrowheads="1"/>
            </p:cNvSpPr>
            <p:nvPr/>
          </p:nvSpPr>
          <p:spPr bwMode="auto">
            <a:xfrm>
              <a:off x="1673392" y="4160952"/>
              <a:ext cx="570378" cy="2265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noAutofit/>
            </a:bodyPr>
            <a:lstStyle/>
            <a:p>
              <a:pPr eaLnBrk="1" hangingPunct="1"/>
              <a:r>
                <a:rPr lang="en-US" altLang="ja-JP" sz="1000" b="1" dirty="0">
                  <a:solidFill>
                    <a:srgbClr val="0066FF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Latch</a:t>
              </a:r>
              <a:endParaRPr lang="ja-JP" altLang="ja-JP" sz="1000" b="1" dirty="0">
                <a:solidFill>
                  <a:srgbClr val="0066FF"/>
                </a:solidFill>
                <a:latin typeface="Arial" pitchFamily="34" charset="0"/>
                <a:ea typeface="ＭＳ 明朝" pitchFamily="17" charset="-128"/>
                <a:cs typeface="ＭＳ Ｐゴシック" pitchFamily="50" charset="-128"/>
              </a:endParaRPr>
            </a:p>
          </p:txBody>
        </p:sp>
        <p:sp>
          <p:nvSpPr>
            <p:cNvPr id="33" name="AutoShape 169"/>
            <p:cNvSpPr>
              <a:spLocks noChangeShapeType="1"/>
            </p:cNvSpPr>
            <p:nvPr/>
          </p:nvSpPr>
          <p:spPr bwMode="auto">
            <a:xfrm flipV="1">
              <a:off x="407181" y="3299625"/>
              <a:ext cx="1799417" cy="0"/>
            </a:xfrm>
            <a:prstGeom prst="straightConnector1">
              <a:avLst/>
            </a:prstGeom>
            <a:noFill/>
            <a:ln w="127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" name="AutoShape 149"/>
            <p:cNvSpPr>
              <a:spLocks noChangeShapeType="1"/>
            </p:cNvSpPr>
            <p:nvPr/>
          </p:nvSpPr>
          <p:spPr bwMode="auto">
            <a:xfrm flipH="1">
              <a:off x="1296829" y="2831929"/>
              <a:ext cx="0" cy="471242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" name="Rectangle 148"/>
            <p:cNvSpPr>
              <a:spLocks noChangeArrowheads="1"/>
            </p:cNvSpPr>
            <p:nvPr/>
          </p:nvSpPr>
          <p:spPr bwMode="auto">
            <a:xfrm rot="5400000">
              <a:off x="1148398" y="2992770"/>
              <a:ext cx="285750" cy="13176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Oval 147"/>
            <p:cNvSpPr>
              <a:spLocks noChangeArrowheads="1"/>
            </p:cNvSpPr>
            <p:nvPr/>
          </p:nvSpPr>
          <p:spPr bwMode="auto">
            <a:xfrm>
              <a:off x="1266666" y="2793217"/>
              <a:ext cx="58738" cy="5873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Oval 146"/>
            <p:cNvSpPr>
              <a:spLocks noChangeArrowheads="1"/>
            </p:cNvSpPr>
            <p:nvPr/>
          </p:nvSpPr>
          <p:spPr bwMode="auto">
            <a:xfrm>
              <a:off x="1265079" y="3269198"/>
              <a:ext cx="58737" cy="58737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Rectangle 142"/>
            <p:cNvSpPr>
              <a:spLocks noChangeArrowheads="1"/>
            </p:cNvSpPr>
            <p:nvPr/>
          </p:nvSpPr>
          <p:spPr bwMode="auto">
            <a:xfrm>
              <a:off x="1364774" y="2957184"/>
              <a:ext cx="250637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R</a:t>
              </a:r>
              <a:r>
                <a:rPr lang="en-US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P</a:t>
              </a:r>
              <a:endParaRPr lang="en-GB" altLang="ja-JP" sz="1000" b="1" dirty="0">
                <a:latin typeface="Arial" pitchFamily="34" charset="0"/>
                <a:ea typeface="ＭＳ 明朝" pitchFamily="17" charset="-128"/>
                <a:cs typeface="ＭＳ Ｐゴシック" pitchFamily="50" charset="-128"/>
              </a:endParaRPr>
            </a:p>
          </p:txBody>
        </p:sp>
        <p:sp>
          <p:nvSpPr>
            <p:cNvPr id="39" name="Oval 138"/>
            <p:cNvSpPr>
              <a:spLocks noChangeArrowheads="1"/>
            </p:cNvSpPr>
            <p:nvPr/>
          </p:nvSpPr>
          <p:spPr bwMode="auto">
            <a:xfrm>
              <a:off x="3139119" y="3270785"/>
              <a:ext cx="58737" cy="58738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0" name="Rectangle 136"/>
            <p:cNvSpPr>
              <a:spLocks noChangeArrowheads="1"/>
            </p:cNvSpPr>
            <p:nvPr/>
          </p:nvSpPr>
          <p:spPr bwMode="auto">
            <a:xfrm>
              <a:off x="3210538" y="1906122"/>
              <a:ext cx="335596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GB" altLang="ja-JP" sz="1000" b="1" dirty="0">
                  <a:solidFill>
                    <a:srgbClr val="FF0000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VVC</a:t>
              </a:r>
            </a:p>
          </p:txBody>
        </p:sp>
        <p:grpSp>
          <p:nvGrpSpPr>
            <p:cNvPr id="41" name="Group 131"/>
            <p:cNvGrpSpPr>
              <a:grpSpLocks/>
            </p:cNvGrpSpPr>
            <p:nvPr/>
          </p:nvGrpSpPr>
          <p:grpSpPr bwMode="auto">
            <a:xfrm>
              <a:off x="3180224" y="2108275"/>
              <a:ext cx="407643" cy="121775"/>
              <a:chOff x="6691" y="8324"/>
              <a:chExt cx="642" cy="192"/>
            </a:xfrm>
          </p:grpSpPr>
          <p:sp>
            <p:nvSpPr>
              <p:cNvPr id="111" name="Oval 133"/>
              <p:cNvSpPr>
                <a:spLocks noChangeArrowheads="1"/>
              </p:cNvSpPr>
              <p:nvPr/>
            </p:nvSpPr>
            <p:spPr bwMode="auto">
              <a:xfrm>
                <a:off x="6909" y="8324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2" name="AutoShape 132"/>
              <p:cNvSpPr>
                <a:spLocks noChangeShapeType="1"/>
              </p:cNvSpPr>
              <p:nvPr/>
            </p:nvSpPr>
            <p:spPr bwMode="auto">
              <a:xfrm>
                <a:off x="6691" y="8424"/>
                <a:ext cx="642" cy="0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42" name="AutoShape 127"/>
            <p:cNvSpPr>
              <a:spLocks noChangeShapeType="1"/>
            </p:cNvSpPr>
            <p:nvPr/>
          </p:nvSpPr>
          <p:spPr bwMode="auto">
            <a:xfrm>
              <a:off x="984359" y="2825272"/>
              <a:ext cx="1222239" cy="0"/>
            </a:xfrm>
            <a:prstGeom prst="straightConnector1">
              <a:avLst/>
            </a:prstGeom>
            <a:noFill/>
            <a:ln w="127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AutoShape 125"/>
            <p:cNvSpPr>
              <a:spLocks noChangeShapeType="1"/>
            </p:cNvSpPr>
            <p:nvPr/>
          </p:nvSpPr>
          <p:spPr bwMode="auto">
            <a:xfrm>
              <a:off x="3380869" y="2230684"/>
              <a:ext cx="791" cy="478236"/>
            </a:xfrm>
            <a:prstGeom prst="straightConnector1">
              <a:avLst/>
            </a:prstGeom>
            <a:noFill/>
            <a:ln w="127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cxnSp>
          <p:nvCxnSpPr>
            <p:cNvPr id="44" name="直線コネクタ 43"/>
            <p:cNvCxnSpPr>
              <a:stCxn id="86" idx="2"/>
              <a:endCxn id="39" idx="0"/>
            </p:cNvCxnSpPr>
            <p:nvPr/>
          </p:nvCxnSpPr>
          <p:spPr>
            <a:xfrm flipH="1">
              <a:off x="3168488" y="3057511"/>
              <a:ext cx="770" cy="21327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179"/>
            <p:cNvSpPr>
              <a:spLocks noChangeArrowheads="1"/>
            </p:cNvSpPr>
            <p:nvPr/>
          </p:nvSpPr>
          <p:spPr bwMode="auto">
            <a:xfrm>
              <a:off x="557054" y="3594022"/>
              <a:ext cx="919359" cy="432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CAN transceiver</a:t>
              </a:r>
            </a:p>
          </p:txBody>
        </p:sp>
        <p:cxnSp>
          <p:nvCxnSpPr>
            <p:cNvPr id="46" name="直線コネクタ 45"/>
            <p:cNvCxnSpPr>
              <a:stCxn id="31" idx="3"/>
              <a:endCxn id="32" idx="1"/>
            </p:cNvCxnSpPr>
            <p:nvPr/>
          </p:nvCxnSpPr>
          <p:spPr>
            <a:xfrm>
              <a:off x="1476412" y="4274247"/>
              <a:ext cx="196980" cy="1"/>
            </a:xfrm>
            <a:prstGeom prst="lin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47" name="直線コネクタ 46"/>
            <p:cNvCxnSpPr/>
            <p:nvPr/>
          </p:nvCxnSpPr>
          <p:spPr>
            <a:xfrm flipV="1">
              <a:off x="3817086" y="1124746"/>
              <a:ext cx="0" cy="169385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直線コネクタ 47"/>
            <p:cNvCxnSpPr>
              <a:stCxn id="24" idx="2"/>
              <a:endCxn id="68" idx="3"/>
            </p:cNvCxnSpPr>
            <p:nvPr/>
          </p:nvCxnSpPr>
          <p:spPr>
            <a:xfrm flipH="1">
              <a:off x="2651764" y="1733410"/>
              <a:ext cx="1022346" cy="357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直線コネクタ 48"/>
            <p:cNvCxnSpPr>
              <a:stCxn id="22" idx="2"/>
              <a:endCxn id="67" idx="3"/>
            </p:cNvCxnSpPr>
            <p:nvPr/>
          </p:nvCxnSpPr>
          <p:spPr>
            <a:xfrm flipH="1">
              <a:off x="2651764" y="1274300"/>
              <a:ext cx="1022346" cy="357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直線コネクタ 49"/>
            <p:cNvCxnSpPr>
              <a:stCxn id="54" idx="6"/>
            </p:cNvCxnSpPr>
            <p:nvPr/>
          </p:nvCxnSpPr>
          <p:spPr>
            <a:xfrm>
              <a:off x="3931285" y="1274300"/>
              <a:ext cx="470622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直線コネクタ 50"/>
            <p:cNvCxnSpPr>
              <a:stCxn id="55" idx="6"/>
            </p:cNvCxnSpPr>
            <p:nvPr/>
          </p:nvCxnSpPr>
          <p:spPr>
            <a:xfrm flipV="1">
              <a:off x="3931285" y="1733319"/>
              <a:ext cx="453715" cy="91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直線コネクタ 51"/>
            <p:cNvCxnSpPr/>
            <p:nvPr/>
          </p:nvCxnSpPr>
          <p:spPr>
            <a:xfrm flipV="1">
              <a:off x="4413349" y="1273980"/>
              <a:ext cx="0" cy="171418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直線コネクタ 52"/>
            <p:cNvCxnSpPr>
              <a:endCxn id="116" idx="2"/>
            </p:cNvCxnSpPr>
            <p:nvPr/>
          </p:nvCxnSpPr>
          <p:spPr>
            <a:xfrm flipV="1">
              <a:off x="4413349" y="1537757"/>
              <a:ext cx="0" cy="195562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4" name="Oval 196"/>
            <p:cNvSpPr>
              <a:spLocks noChangeArrowheads="1"/>
            </p:cNvSpPr>
            <p:nvPr/>
          </p:nvSpPr>
          <p:spPr bwMode="auto">
            <a:xfrm>
              <a:off x="3867628" y="1242165"/>
              <a:ext cx="63657" cy="6427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Oval 188"/>
            <p:cNvSpPr>
              <a:spLocks noChangeArrowheads="1"/>
            </p:cNvSpPr>
            <p:nvPr/>
          </p:nvSpPr>
          <p:spPr bwMode="auto">
            <a:xfrm>
              <a:off x="3867628" y="1701275"/>
              <a:ext cx="63657" cy="6427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Rectangle 183"/>
            <p:cNvSpPr>
              <a:spLocks noChangeArrowheads="1"/>
            </p:cNvSpPr>
            <p:nvPr/>
          </p:nvSpPr>
          <p:spPr bwMode="auto">
            <a:xfrm>
              <a:off x="1764069" y="2133460"/>
              <a:ext cx="298727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altLang="ja-JP" sz="1000" b="1" dirty="0">
                  <a:solidFill>
                    <a:srgbClr val="0066FF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12</a:t>
              </a:r>
              <a:r>
                <a:rPr lang="en-GB" altLang="ja-JP" sz="1000" b="1" dirty="0">
                  <a:solidFill>
                    <a:srgbClr val="0066FF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V</a:t>
              </a:r>
            </a:p>
          </p:txBody>
        </p:sp>
        <p:sp>
          <p:nvSpPr>
            <p:cNvPr id="57" name="Rectangle 137"/>
            <p:cNvSpPr>
              <a:spLocks noChangeArrowheads="1"/>
            </p:cNvSpPr>
            <p:nvPr/>
          </p:nvSpPr>
          <p:spPr bwMode="auto">
            <a:xfrm>
              <a:off x="235984" y="1772816"/>
              <a:ext cx="343611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GB" altLang="ja-JP" sz="1000" b="1" dirty="0">
                  <a:solidFill>
                    <a:srgbClr val="FF0000"/>
                  </a:solidFill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VCC</a:t>
              </a:r>
            </a:p>
          </p:txBody>
        </p:sp>
        <p:sp>
          <p:nvSpPr>
            <p:cNvPr id="58" name="Rectangle 135"/>
            <p:cNvSpPr>
              <a:spLocks noChangeArrowheads="1"/>
            </p:cNvSpPr>
            <p:nvPr/>
          </p:nvSpPr>
          <p:spPr bwMode="auto">
            <a:xfrm>
              <a:off x="733584" y="2009933"/>
              <a:ext cx="228195" cy="226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36000" tIns="36000" rIns="36000" bIns="3600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P1</a:t>
              </a:r>
            </a:p>
          </p:txBody>
        </p:sp>
        <p:sp>
          <p:nvSpPr>
            <p:cNvPr id="59" name="AutoShape 134"/>
            <p:cNvSpPr>
              <a:spLocks noChangeShapeType="1"/>
            </p:cNvSpPr>
            <p:nvPr/>
          </p:nvSpPr>
          <p:spPr bwMode="auto">
            <a:xfrm>
              <a:off x="408451" y="2366725"/>
              <a:ext cx="279382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60" name="Group 128"/>
            <p:cNvGrpSpPr>
              <a:grpSpLocks/>
            </p:cNvGrpSpPr>
            <p:nvPr/>
          </p:nvGrpSpPr>
          <p:grpSpPr bwMode="auto">
            <a:xfrm>
              <a:off x="213442" y="1974969"/>
              <a:ext cx="407643" cy="121775"/>
              <a:chOff x="6691" y="8324"/>
              <a:chExt cx="642" cy="192"/>
            </a:xfrm>
          </p:grpSpPr>
          <p:sp>
            <p:nvSpPr>
              <p:cNvPr id="109" name="Oval 130"/>
              <p:cNvSpPr>
                <a:spLocks noChangeArrowheads="1"/>
              </p:cNvSpPr>
              <p:nvPr/>
            </p:nvSpPr>
            <p:spPr bwMode="auto">
              <a:xfrm>
                <a:off x="6909" y="8324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0" name="AutoShape 129"/>
              <p:cNvSpPr>
                <a:spLocks noChangeShapeType="1"/>
              </p:cNvSpPr>
              <p:nvPr/>
            </p:nvSpPr>
            <p:spPr bwMode="auto">
              <a:xfrm>
                <a:off x="6691" y="8424"/>
                <a:ext cx="642" cy="0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1" name="AutoShape 127"/>
            <p:cNvSpPr>
              <a:spLocks noChangeShapeType="1"/>
            </p:cNvSpPr>
            <p:nvPr/>
          </p:nvSpPr>
          <p:spPr bwMode="auto">
            <a:xfrm>
              <a:off x="984359" y="2363718"/>
              <a:ext cx="1222239" cy="1591"/>
            </a:xfrm>
            <a:prstGeom prst="straightConnector1">
              <a:avLst/>
            </a:prstGeom>
            <a:noFill/>
            <a:ln w="127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AutoShape 126"/>
            <p:cNvSpPr>
              <a:spLocks noChangeShapeType="1"/>
            </p:cNvSpPr>
            <p:nvPr/>
          </p:nvSpPr>
          <p:spPr bwMode="auto">
            <a:xfrm>
              <a:off x="412819" y="2096744"/>
              <a:ext cx="0" cy="26553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63" name="Group 119"/>
            <p:cNvGrpSpPr>
              <a:grpSpLocks/>
            </p:cNvGrpSpPr>
            <p:nvPr/>
          </p:nvGrpSpPr>
          <p:grpSpPr bwMode="auto">
            <a:xfrm>
              <a:off x="688810" y="2222114"/>
              <a:ext cx="296862" cy="187325"/>
              <a:chOff x="3002" y="6224"/>
              <a:chExt cx="467" cy="295"/>
            </a:xfrm>
          </p:grpSpPr>
          <p:sp>
            <p:nvSpPr>
              <p:cNvPr id="106" name="AutoShape 122"/>
              <p:cNvSpPr>
                <a:spLocks noChangeShapeType="1"/>
              </p:cNvSpPr>
              <p:nvPr/>
            </p:nvSpPr>
            <p:spPr bwMode="auto">
              <a:xfrm flipV="1">
                <a:off x="3139" y="6224"/>
                <a:ext cx="275" cy="179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7" name="Oval 121"/>
              <p:cNvSpPr>
                <a:spLocks noChangeArrowheads="1"/>
              </p:cNvSpPr>
              <p:nvPr/>
            </p:nvSpPr>
            <p:spPr bwMode="auto">
              <a:xfrm>
                <a:off x="3002" y="6376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8" name="Oval 120"/>
              <p:cNvSpPr>
                <a:spLocks noChangeArrowheads="1"/>
              </p:cNvSpPr>
              <p:nvPr/>
            </p:nvSpPr>
            <p:spPr bwMode="auto">
              <a:xfrm>
                <a:off x="3326" y="6376"/>
                <a:ext cx="143" cy="143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64" name="Rectangle 123"/>
            <p:cNvSpPr>
              <a:spLocks noChangeArrowheads="1"/>
            </p:cNvSpPr>
            <p:nvPr/>
          </p:nvSpPr>
          <p:spPr bwMode="auto">
            <a:xfrm>
              <a:off x="407181" y="2577893"/>
              <a:ext cx="647431" cy="47961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1" compatLnSpc="1">
              <a:prstTxWarp prst="textNoShape">
                <a:avLst/>
              </a:prstTxWarp>
              <a:spAutoFit/>
            </a:bodyPr>
            <a:lstStyle/>
            <a:p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Control pilot </a:t>
              </a:r>
              <a:b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</a:br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circuit</a:t>
              </a:r>
            </a:p>
          </p:txBody>
        </p:sp>
        <p:sp>
          <p:nvSpPr>
            <p:cNvPr id="65" name="AutoShape 127"/>
            <p:cNvSpPr>
              <a:spLocks noChangeShapeType="1"/>
            </p:cNvSpPr>
            <p:nvPr/>
          </p:nvSpPr>
          <p:spPr bwMode="auto">
            <a:xfrm>
              <a:off x="3588460" y="2810743"/>
              <a:ext cx="226020" cy="16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Rectangle 210"/>
            <p:cNvSpPr>
              <a:spLocks noChangeArrowheads="1"/>
            </p:cNvSpPr>
            <p:nvPr/>
          </p:nvSpPr>
          <p:spPr bwMode="auto">
            <a:xfrm>
              <a:off x="2476845" y="1008832"/>
              <a:ext cx="2086651" cy="353798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2471764" y="1223877"/>
              <a:ext cx="180000" cy="108000"/>
            </a:xfrm>
            <a:prstGeom prst="rect">
              <a:avLst/>
            </a:prstGeom>
            <a:solidFill>
              <a:schemeClr val="tx1"/>
            </a:soli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2471764" y="1682987"/>
              <a:ext cx="180000" cy="108000"/>
            </a:xfrm>
            <a:prstGeom prst="rect">
              <a:avLst/>
            </a:prstGeom>
            <a:solidFill>
              <a:schemeClr val="tx1"/>
            </a:soli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471765" y="2332680"/>
              <a:ext cx="150939" cy="64270"/>
            </a:xfrm>
            <a:prstGeom prst="rect">
              <a:avLst/>
            </a:prstGeom>
            <a:solidFill>
              <a:schemeClr val="tx1"/>
            </a:soli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471765" y="2792370"/>
              <a:ext cx="150939" cy="64270"/>
            </a:xfrm>
            <a:prstGeom prst="rect">
              <a:avLst/>
            </a:prstGeom>
            <a:solidFill>
              <a:schemeClr val="tx1"/>
            </a:soli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正方形/長方形 70"/>
            <p:cNvSpPr/>
            <p:nvPr/>
          </p:nvSpPr>
          <p:spPr>
            <a:xfrm>
              <a:off x="2471765" y="3270208"/>
              <a:ext cx="150939" cy="64270"/>
            </a:xfrm>
            <a:prstGeom prst="rect">
              <a:avLst/>
            </a:prstGeom>
            <a:solidFill>
              <a:schemeClr val="tx1"/>
            </a:soli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正方形/長方形 71"/>
            <p:cNvSpPr/>
            <p:nvPr/>
          </p:nvSpPr>
          <p:spPr>
            <a:xfrm>
              <a:off x="2476845" y="3624822"/>
              <a:ext cx="150939" cy="64270"/>
            </a:xfrm>
            <a:prstGeom prst="rect">
              <a:avLst/>
            </a:prstGeom>
            <a:solidFill>
              <a:schemeClr val="tx1"/>
            </a:soli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2471765" y="3929000"/>
              <a:ext cx="150939" cy="64270"/>
            </a:xfrm>
            <a:prstGeom prst="rect">
              <a:avLst/>
            </a:prstGeom>
            <a:solidFill>
              <a:schemeClr val="tx1"/>
            </a:solidFill>
            <a:ln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74" name="グループ化 73"/>
            <p:cNvGrpSpPr/>
            <p:nvPr/>
          </p:nvGrpSpPr>
          <p:grpSpPr>
            <a:xfrm>
              <a:off x="2148591" y="1165051"/>
              <a:ext cx="216000" cy="216000"/>
              <a:chOff x="2073245" y="753306"/>
              <a:chExt cx="288269" cy="289439"/>
            </a:xfrm>
          </p:grpSpPr>
          <p:sp>
            <p:nvSpPr>
              <p:cNvPr id="104" name="円弧 103"/>
              <p:cNvSpPr/>
              <p:nvPr/>
            </p:nvSpPr>
            <p:spPr>
              <a:xfrm flipH="1">
                <a:off x="2073245" y="754713"/>
                <a:ext cx="288000" cy="288032"/>
              </a:xfrm>
              <a:prstGeom prst="arc">
                <a:avLst/>
              </a:prstGeom>
              <a:noFill/>
              <a:ln w="28575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5" name="円弧 104"/>
              <p:cNvSpPr/>
              <p:nvPr/>
            </p:nvSpPr>
            <p:spPr>
              <a:xfrm rot="16200000" flipH="1">
                <a:off x="2073498" y="753290"/>
                <a:ext cx="288000" cy="288032"/>
              </a:xfrm>
              <a:prstGeom prst="arc">
                <a:avLst/>
              </a:prstGeom>
              <a:noFill/>
              <a:ln w="28575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5" name="グループ化 74"/>
            <p:cNvGrpSpPr/>
            <p:nvPr/>
          </p:nvGrpSpPr>
          <p:grpSpPr>
            <a:xfrm>
              <a:off x="2148591" y="1625014"/>
              <a:ext cx="216000" cy="216000"/>
              <a:chOff x="2073245" y="753306"/>
              <a:chExt cx="288269" cy="289439"/>
            </a:xfrm>
          </p:grpSpPr>
          <p:sp>
            <p:nvSpPr>
              <p:cNvPr id="102" name="円弧 101"/>
              <p:cNvSpPr/>
              <p:nvPr/>
            </p:nvSpPr>
            <p:spPr>
              <a:xfrm flipH="1">
                <a:off x="2073245" y="754713"/>
                <a:ext cx="288000" cy="288032"/>
              </a:xfrm>
              <a:prstGeom prst="arc">
                <a:avLst/>
              </a:prstGeom>
              <a:noFill/>
              <a:ln w="28575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弧 102"/>
              <p:cNvSpPr/>
              <p:nvPr/>
            </p:nvSpPr>
            <p:spPr>
              <a:xfrm rot="16200000" flipH="1">
                <a:off x="2073498" y="753290"/>
                <a:ext cx="288000" cy="288032"/>
              </a:xfrm>
              <a:prstGeom prst="arc">
                <a:avLst/>
              </a:prstGeom>
              <a:noFill/>
              <a:ln w="28575">
                <a:solidFill>
                  <a:srgbClr val="000000"/>
                </a:solidFill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6" name="グループ化 75"/>
            <p:cNvGrpSpPr/>
            <p:nvPr/>
          </p:nvGrpSpPr>
          <p:grpSpPr>
            <a:xfrm>
              <a:off x="2209071" y="2328289"/>
              <a:ext cx="72000" cy="72000"/>
              <a:chOff x="2073245" y="753306"/>
              <a:chExt cx="288269" cy="289439"/>
            </a:xfrm>
          </p:grpSpPr>
          <p:sp>
            <p:nvSpPr>
              <p:cNvPr id="100" name="円弧 99"/>
              <p:cNvSpPr/>
              <p:nvPr/>
            </p:nvSpPr>
            <p:spPr>
              <a:xfrm flipH="1">
                <a:off x="2073245" y="754713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1" name="円弧 100"/>
              <p:cNvSpPr/>
              <p:nvPr/>
            </p:nvSpPr>
            <p:spPr>
              <a:xfrm rot="16200000" flipH="1">
                <a:off x="2073498" y="753290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77" name="グループ化 76"/>
            <p:cNvGrpSpPr/>
            <p:nvPr/>
          </p:nvGrpSpPr>
          <p:grpSpPr>
            <a:xfrm>
              <a:off x="2209071" y="2790453"/>
              <a:ext cx="72000" cy="72000"/>
              <a:chOff x="2073245" y="753306"/>
              <a:chExt cx="288269" cy="289439"/>
            </a:xfrm>
          </p:grpSpPr>
          <p:sp>
            <p:nvSpPr>
              <p:cNvPr id="98" name="円弧 97"/>
              <p:cNvSpPr/>
              <p:nvPr/>
            </p:nvSpPr>
            <p:spPr>
              <a:xfrm flipH="1">
                <a:off x="2073245" y="754713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9" name="円弧 98"/>
              <p:cNvSpPr/>
              <p:nvPr/>
            </p:nvSpPr>
            <p:spPr>
              <a:xfrm rot="16200000" flipH="1">
                <a:off x="2073498" y="753290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78" name="グループ化 77"/>
            <p:cNvGrpSpPr/>
            <p:nvPr/>
          </p:nvGrpSpPr>
          <p:grpSpPr>
            <a:xfrm>
              <a:off x="2209071" y="3263555"/>
              <a:ext cx="72000" cy="72000"/>
              <a:chOff x="2073245" y="753306"/>
              <a:chExt cx="288269" cy="289439"/>
            </a:xfrm>
          </p:grpSpPr>
          <p:sp>
            <p:nvSpPr>
              <p:cNvPr id="96" name="円弧 95"/>
              <p:cNvSpPr/>
              <p:nvPr/>
            </p:nvSpPr>
            <p:spPr>
              <a:xfrm flipH="1">
                <a:off x="2073245" y="754713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7" name="円弧 96"/>
              <p:cNvSpPr/>
              <p:nvPr/>
            </p:nvSpPr>
            <p:spPr>
              <a:xfrm rot="16200000" flipH="1">
                <a:off x="2073498" y="753290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79" name="グループ化 78"/>
            <p:cNvGrpSpPr/>
            <p:nvPr/>
          </p:nvGrpSpPr>
          <p:grpSpPr>
            <a:xfrm>
              <a:off x="2209071" y="3617880"/>
              <a:ext cx="72000" cy="72000"/>
              <a:chOff x="2073245" y="753306"/>
              <a:chExt cx="288269" cy="289439"/>
            </a:xfrm>
          </p:grpSpPr>
          <p:sp>
            <p:nvSpPr>
              <p:cNvPr id="94" name="円弧 93"/>
              <p:cNvSpPr/>
              <p:nvPr/>
            </p:nvSpPr>
            <p:spPr>
              <a:xfrm flipH="1">
                <a:off x="2073245" y="754713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5" name="円弧 94"/>
              <p:cNvSpPr/>
              <p:nvPr/>
            </p:nvSpPr>
            <p:spPr>
              <a:xfrm rot="16200000" flipH="1">
                <a:off x="2073498" y="753290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80" name="グループ化 79"/>
            <p:cNvGrpSpPr/>
            <p:nvPr/>
          </p:nvGrpSpPr>
          <p:grpSpPr>
            <a:xfrm>
              <a:off x="2209071" y="3922926"/>
              <a:ext cx="72000" cy="72000"/>
              <a:chOff x="2073245" y="753306"/>
              <a:chExt cx="288269" cy="289439"/>
            </a:xfrm>
          </p:grpSpPr>
          <p:sp>
            <p:nvSpPr>
              <p:cNvPr id="92" name="円弧 91"/>
              <p:cNvSpPr/>
              <p:nvPr/>
            </p:nvSpPr>
            <p:spPr>
              <a:xfrm flipH="1">
                <a:off x="2073245" y="754713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3" name="円弧 92"/>
              <p:cNvSpPr/>
              <p:nvPr/>
            </p:nvSpPr>
            <p:spPr>
              <a:xfrm rot="16200000" flipH="1">
                <a:off x="2073498" y="753290"/>
                <a:ext cx="288000" cy="288032"/>
              </a:xfrm>
              <a:prstGeom prst="arc">
                <a:avLst/>
              </a:prstGeom>
              <a:noFill/>
              <a:ln w="12700" cap="sq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cxnSp>
          <p:nvCxnSpPr>
            <p:cNvPr id="81" name="直線コネクタ 80"/>
            <p:cNvCxnSpPr>
              <a:stCxn id="102" idx="2"/>
            </p:cNvCxnSpPr>
            <p:nvPr/>
          </p:nvCxnSpPr>
          <p:spPr>
            <a:xfrm flipH="1" flipV="1">
              <a:off x="967098" y="1733410"/>
              <a:ext cx="1181493" cy="12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直線コネクタ 81"/>
            <p:cNvCxnSpPr>
              <a:stCxn id="105" idx="0"/>
            </p:cNvCxnSpPr>
            <p:nvPr/>
          </p:nvCxnSpPr>
          <p:spPr>
            <a:xfrm flipH="1">
              <a:off x="967098" y="1272514"/>
              <a:ext cx="1181671" cy="178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3" name="Rectangle 123"/>
            <p:cNvSpPr>
              <a:spLocks noChangeArrowheads="1"/>
            </p:cNvSpPr>
            <p:nvPr/>
          </p:nvSpPr>
          <p:spPr bwMode="auto">
            <a:xfrm>
              <a:off x="407181" y="1166758"/>
              <a:ext cx="647431" cy="64837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Power</a:t>
              </a:r>
              <a:b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</a:br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supply</a:t>
              </a:r>
            </a:p>
          </p:txBody>
        </p:sp>
        <p:sp>
          <p:nvSpPr>
            <p:cNvPr id="84" name="AutoShape 127"/>
            <p:cNvSpPr>
              <a:spLocks noChangeShapeType="1"/>
            </p:cNvSpPr>
            <p:nvPr/>
          </p:nvSpPr>
          <p:spPr bwMode="auto">
            <a:xfrm>
              <a:off x="2516793" y="2363455"/>
              <a:ext cx="487016" cy="0"/>
            </a:xfrm>
            <a:prstGeom prst="straightConnector1">
              <a:avLst/>
            </a:prstGeom>
            <a:noFill/>
            <a:ln w="127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AutoShape 127"/>
            <p:cNvSpPr>
              <a:spLocks noChangeShapeType="1"/>
            </p:cNvSpPr>
            <p:nvPr/>
          </p:nvSpPr>
          <p:spPr bwMode="auto">
            <a:xfrm flipV="1">
              <a:off x="2538994" y="2825271"/>
              <a:ext cx="509832" cy="0"/>
            </a:xfrm>
            <a:prstGeom prst="straightConnector1">
              <a:avLst/>
            </a:prstGeom>
            <a:noFill/>
            <a:ln w="127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Rectangle 123"/>
            <p:cNvSpPr>
              <a:spLocks noChangeArrowheads="1"/>
            </p:cNvSpPr>
            <p:nvPr/>
          </p:nvSpPr>
          <p:spPr bwMode="auto">
            <a:xfrm>
              <a:off x="2748176" y="2577893"/>
              <a:ext cx="842164" cy="47961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1" compatLnSpc="1">
              <a:prstTxWarp prst="textNoShape">
                <a:avLst/>
              </a:prstTxWarp>
              <a:spAutoFit/>
            </a:bodyPr>
            <a:lstStyle/>
            <a:p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Proximity </a:t>
              </a:r>
              <a:b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</a:br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detection </a:t>
              </a:r>
              <a:b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</a:br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circuit</a:t>
              </a:r>
            </a:p>
          </p:txBody>
        </p:sp>
        <p:sp>
          <p:nvSpPr>
            <p:cNvPr id="87" name="AutoShape 169"/>
            <p:cNvSpPr>
              <a:spLocks noChangeShapeType="1"/>
            </p:cNvSpPr>
            <p:nvPr/>
          </p:nvSpPr>
          <p:spPr bwMode="auto">
            <a:xfrm flipV="1">
              <a:off x="2563716" y="3299625"/>
              <a:ext cx="1799417" cy="0"/>
            </a:xfrm>
            <a:prstGeom prst="straightConnector1">
              <a:avLst/>
            </a:prstGeom>
            <a:noFill/>
            <a:ln w="1270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88" name="グループ化 87"/>
            <p:cNvGrpSpPr/>
            <p:nvPr/>
          </p:nvGrpSpPr>
          <p:grpSpPr>
            <a:xfrm>
              <a:off x="2550723" y="3655590"/>
              <a:ext cx="730185" cy="305545"/>
              <a:chOff x="1476413" y="3655590"/>
              <a:chExt cx="1650886" cy="305545"/>
            </a:xfrm>
          </p:grpSpPr>
          <p:sp>
            <p:nvSpPr>
              <p:cNvPr id="90" name="AutoShape 181"/>
              <p:cNvSpPr>
                <a:spLocks noChangeShapeType="1"/>
              </p:cNvSpPr>
              <p:nvPr/>
            </p:nvSpPr>
            <p:spPr bwMode="auto">
              <a:xfrm flipV="1">
                <a:off x="1476413" y="3655590"/>
                <a:ext cx="1650886" cy="0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91" name="AutoShape 180"/>
              <p:cNvSpPr>
                <a:spLocks noChangeShapeType="1"/>
              </p:cNvSpPr>
              <p:nvPr/>
            </p:nvSpPr>
            <p:spPr bwMode="auto">
              <a:xfrm flipV="1">
                <a:off x="1476413" y="3961135"/>
                <a:ext cx="1650886" cy="0"/>
              </a:xfrm>
              <a:prstGeom prst="straightConnector1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89" name="Rectangle 179"/>
            <p:cNvSpPr>
              <a:spLocks noChangeArrowheads="1"/>
            </p:cNvSpPr>
            <p:nvPr/>
          </p:nvSpPr>
          <p:spPr bwMode="auto">
            <a:xfrm>
              <a:off x="3127299" y="3594022"/>
              <a:ext cx="919359" cy="4320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74295" tIns="8890" rIns="74295" bIns="8890" numCol="1" anchor="ctr" anchorCtr="1" compatLnSpc="1">
              <a:prstTxWarp prst="textNoShape">
                <a:avLst/>
              </a:prstTxWarp>
              <a:noAutofit/>
            </a:bodyPr>
            <a:lstStyle/>
            <a:p>
              <a:r>
                <a:rPr lang="en-GB" altLang="ja-JP" sz="1000" b="1" dirty="0">
                  <a:latin typeface="Arial" pitchFamily="34" charset="0"/>
                  <a:ea typeface="ＭＳ 明朝" pitchFamily="17" charset="-128"/>
                  <a:cs typeface="ＭＳ Ｐゴシック" pitchFamily="50" charset="-128"/>
                </a:rPr>
                <a:t>CAN transceiver</a:t>
              </a:r>
            </a:p>
          </p:txBody>
        </p:sp>
      </p:grpSp>
      <p:grpSp>
        <p:nvGrpSpPr>
          <p:cNvPr id="120" name="グループ化 119"/>
          <p:cNvGrpSpPr/>
          <p:nvPr/>
        </p:nvGrpSpPr>
        <p:grpSpPr>
          <a:xfrm>
            <a:off x="540912" y="578125"/>
            <a:ext cx="3409978" cy="3098744"/>
            <a:chOff x="8261" y="2060848"/>
            <a:chExt cx="3708894" cy="3370378"/>
          </a:xfrm>
        </p:grpSpPr>
        <p:sp>
          <p:nvSpPr>
            <p:cNvPr id="121" name="テキスト ボックス 120"/>
            <p:cNvSpPr txBox="1"/>
            <p:nvPr/>
          </p:nvSpPr>
          <p:spPr>
            <a:xfrm rot="16200000">
              <a:off x="-238276" y="3748785"/>
              <a:ext cx="14494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algn="ctr">
                <a:defRPr sz="1600"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Voltage [V d.c.] </a:t>
              </a: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844579" y="5085184"/>
              <a:ext cx="17636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Current [A d.c.]</a:t>
              </a: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2922987" y="5061894"/>
              <a:ext cx="6414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100</a:t>
              </a: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8261" y="2455572"/>
              <a:ext cx="707824" cy="401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120</a:t>
              </a:r>
            </a:p>
          </p:txBody>
        </p:sp>
        <p:cxnSp>
          <p:nvCxnSpPr>
            <p:cNvPr id="125" name="直線コネクタ 124"/>
            <p:cNvCxnSpPr/>
            <p:nvPr/>
          </p:nvCxnSpPr>
          <p:spPr>
            <a:xfrm flipV="1">
              <a:off x="717165" y="2060848"/>
              <a:ext cx="0" cy="3001048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50000"/>
                </a:sysClr>
              </a:solidFill>
              <a:prstDash val="solid"/>
              <a:headEnd type="none" w="med" len="med"/>
              <a:tailEnd type="arrow" w="lg" len="lg"/>
            </a:ln>
            <a:effectLst/>
          </p:spPr>
        </p:cxnSp>
        <p:cxnSp>
          <p:nvCxnSpPr>
            <p:cNvPr id="126" name="直線コネクタ 125"/>
            <p:cNvCxnSpPr/>
            <p:nvPr/>
          </p:nvCxnSpPr>
          <p:spPr>
            <a:xfrm flipV="1">
              <a:off x="720619" y="5064382"/>
              <a:ext cx="2996536" cy="1"/>
            </a:xfrm>
            <a:prstGeom prst="line">
              <a:avLst/>
            </a:prstGeom>
            <a:noFill/>
            <a:ln w="12700" cap="flat" cmpd="sng" algn="ctr">
              <a:solidFill>
                <a:sysClr val="window" lastClr="FFFFFF">
                  <a:lumMod val="50000"/>
                </a:sysClr>
              </a:solidFill>
              <a:prstDash val="solid"/>
              <a:headEnd type="none" w="med" len="med"/>
              <a:tailEnd type="arrow" w="lg" len="lg"/>
            </a:ln>
            <a:effectLst/>
          </p:spPr>
        </p:cxnSp>
        <p:sp>
          <p:nvSpPr>
            <p:cNvPr id="127" name="テキスト ボックス 126"/>
            <p:cNvSpPr txBox="1"/>
            <p:nvPr/>
          </p:nvSpPr>
          <p:spPr>
            <a:xfrm>
              <a:off x="108585" y="5021063"/>
              <a:ext cx="608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rPr>
                <a:t>0</a:t>
              </a:r>
            </a:p>
          </p:txBody>
        </p:sp>
        <p:sp>
          <p:nvSpPr>
            <p:cNvPr id="128" name="正方形/長方形 6"/>
            <p:cNvSpPr>
              <a:spLocks noChangeArrowheads="1"/>
            </p:cNvSpPr>
            <p:nvPr/>
          </p:nvSpPr>
          <p:spPr bwMode="auto">
            <a:xfrm>
              <a:off x="717165" y="2636912"/>
              <a:ext cx="2444263" cy="2429333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endParaRPr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761466" y="2636912"/>
              <a:ext cx="22349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400" b="0" i="0" u="none" strike="noStrike" kern="0" cap="none" spc="0" normalizeH="0" baseline="0">
                  <a:ln>
                    <a:noFill/>
                  </a:ln>
                  <a:uLnTx/>
                  <a:uFillTx/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defRPr>
              </a:lvl1pPr>
            </a:lstStyle>
            <a:p>
              <a:r>
                <a:rPr lang="en-US" altLang="ja-JP" dirty="0"/>
                <a:t>Output Voltage: max120V</a:t>
              </a: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 rot="16200000">
              <a:off x="2202080" y="3741126"/>
              <a:ext cx="22733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400" b="0" i="0" u="none" strike="noStrike" kern="0" cap="none" spc="0" normalizeH="0" baseline="0" noProof="0" dirty="0">
                  <a:ln>
                    <a:noFill/>
                  </a:ln>
                  <a:uLnTx/>
                  <a:uFillTx/>
                  <a:latin typeface="Arial Unicode MS" panose="020B0604020202020204" pitchFamily="50" charset="-128"/>
                  <a:ea typeface="Arial Unicode MS" panose="020B0604020202020204" pitchFamily="50" charset="-128"/>
                  <a:cs typeface="Arial Unicode MS" panose="020B0604020202020204" pitchFamily="50" charset="-128"/>
                </a:rPr>
                <a:t>Output Current: max 100A</a:t>
              </a:r>
            </a:p>
          </p:txBody>
        </p:sp>
      </p:grpSp>
      <p:sp>
        <p:nvSpPr>
          <p:cNvPr id="131" name="テキスト ボックス 130"/>
          <p:cNvSpPr txBox="1"/>
          <p:nvPr/>
        </p:nvSpPr>
        <p:spPr bwMode="auto">
          <a:xfrm>
            <a:off x="6953403" y="4423375"/>
            <a:ext cx="1901483" cy="400110"/>
          </a:xfrm>
          <a:prstGeom prst="rect">
            <a:avLst/>
          </a:prstGeom>
          <a:noFill/>
          <a:extLst/>
        </p:spPr>
        <p:txBody>
          <a:bodyPr wrap="none" rtlCol="0">
            <a:spAutoFit/>
          </a:bodyPr>
          <a:lstStyle>
            <a:defPPr>
              <a:defRPr lang="ja-JP"/>
            </a:defPPr>
            <a:lvl1pPr marL="0" defTabSz="914400" eaLnBrk="1" latinLnBrk="0" hangingPunct="1">
              <a:defRPr sz="2000" u="sng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defRPr>
            </a:lvl1pPr>
            <a:lvl2pPr defTabSz="914400" eaLnBrk="1" latinLnBrk="0" hangingPunct="1">
              <a:defRPr sz="1800"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latin typeface="+mn-lt"/>
                <a:ea typeface="+mn-ea"/>
              </a:defRPr>
            </a:lvl5pPr>
            <a:lvl6pPr>
              <a:defRPr sz="1800">
                <a:latin typeface="+mn-lt"/>
                <a:ea typeface="+mn-ea"/>
              </a:defRPr>
            </a:lvl6pPr>
            <a:lvl7pPr>
              <a:defRPr sz="1800">
                <a:latin typeface="+mn-lt"/>
                <a:ea typeface="+mn-ea"/>
              </a:defRPr>
            </a:lvl7pPr>
            <a:lvl8pPr>
              <a:defRPr sz="1800">
                <a:latin typeface="+mn-lt"/>
                <a:ea typeface="+mn-ea"/>
              </a:defRPr>
            </a:lvl8pPr>
            <a:lvl9pPr>
              <a:defRPr sz="1800">
                <a:latin typeface="+mn-lt"/>
                <a:ea typeface="+mn-ea"/>
              </a:defRPr>
            </a:lvl9pPr>
          </a:lstStyle>
          <a:p>
            <a:r>
              <a:rPr lang="ja-JP" altLang="en-US" dirty="0"/>
              <a:t>インターフェイス</a:t>
            </a:r>
            <a:endParaRPr lang="en-US" altLang="ja-JP" dirty="0"/>
          </a:p>
        </p:txBody>
      </p:sp>
      <p:sp>
        <p:nvSpPr>
          <p:cNvPr id="133" name="テキスト ボックス 132"/>
          <p:cNvSpPr txBox="1"/>
          <p:nvPr/>
        </p:nvSpPr>
        <p:spPr bwMode="auto">
          <a:xfrm>
            <a:off x="1709412" y="2075607"/>
            <a:ext cx="1210588" cy="400110"/>
          </a:xfrm>
          <a:prstGeom prst="rect">
            <a:avLst/>
          </a:prstGeom>
          <a:noFill/>
          <a:extLst/>
        </p:spPr>
        <p:txBody>
          <a:bodyPr wrap="none" rtlCol="0">
            <a:spAutoFit/>
          </a:bodyPr>
          <a:lstStyle>
            <a:defPPr>
              <a:defRPr lang="ja-JP"/>
            </a:defPPr>
            <a:lvl1pPr marL="0" defTabSz="914400" eaLnBrk="1" latinLnBrk="0" hangingPunct="1">
              <a:defRPr sz="2000" u="sng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defRPr>
            </a:lvl1pPr>
            <a:lvl2pPr defTabSz="914400" eaLnBrk="1" latinLnBrk="0" hangingPunct="1">
              <a:defRPr sz="1800"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latin typeface="+mn-lt"/>
                <a:ea typeface="+mn-ea"/>
              </a:defRPr>
            </a:lvl5pPr>
            <a:lvl6pPr>
              <a:defRPr sz="1800">
                <a:latin typeface="+mn-lt"/>
                <a:ea typeface="+mn-ea"/>
              </a:defRPr>
            </a:lvl6pPr>
            <a:lvl7pPr>
              <a:defRPr sz="1800">
                <a:latin typeface="+mn-lt"/>
                <a:ea typeface="+mn-ea"/>
              </a:defRPr>
            </a:lvl7pPr>
            <a:lvl8pPr>
              <a:defRPr sz="1800">
                <a:latin typeface="+mn-lt"/>
                <a:ea typeface="+mn-ea"/>
              </a:defRPr>
            </a:lvl8pPr>
            <a:lvl9pPr>
              <a:defRPr sz="1800">
                <a:latin typeface="+mn-lt"/>
                <a:ea typeface="+mn-ea"/>
              </a:defRPr>
            </a:lvl9pPr>
          </a:lstStyle>
          <a:p>
            <a:r>
              <a:rPr lang="ja-JP" altLang="en-US" dirty="0"/>
              <a:t>出力範囲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5098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BB757-7611-4425-B810-F2FAE8FC79F6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5" name="タイトル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dirty="0"/>
              <a:t>二輪業界の</a:t>
            </a:r>
            <a:r>
              <a:rPr lang="ja-JP" altLang="en-US" dirty="0"/>
              <a:t>展望</a:t>
            </a:r>
            <a:endParaRPr kumimoji="1" lang="ja-JP" altLang="en-US" dirty="0"/>
          </a:p>
        </p:txBody>
      </p:sp>
      <p:pic>
        <p:nvPicPr>
          <p:cNvPr id="6" name="図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7"/>
          <a:stretch/>
        </p:blipFill>
        <p:spPr bwMode="auto">
          <a:xfrm>
            <a:off x="-1" y="502796"/>
            <a:ext cx="9020334" cy="6101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 bwMode="auto">
          <a:xfrm>
            <a:off x="1647065" y="6456350"/>
            <a:ext cx="6103402" cy="400110"/>
          </a:xfrm>
          <a:prstGeom prst="rect">
            <a:avLst/>
          </a:prstGeom>
          <a:noFill/>
          <a:extLst/>
        </p:spPr>
        <p:txBody>
          <a:bodyPr wrap="none" rtlCol="0">
            <a:spAutoFit/>
          </a:bodyPr>
          <a:lstStyle>
            <a:defPPr>
              <a:defRPr lang="ja-JP"/>
            </a:defPPr>
            <a:lvl1pPr marL="0" defTabSz="914400" eaLnBrk="1" latinLnBrk="0" hangingPunct="1">
              <a:defRPr sz="2000" u="sng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</a:defRPr>
            </a:lvl1pPr>
            <a:lvl2pPr defTabSz="914400" eaLnBrk="1" latinLnBrk="0" hangingPunct="1">
              <a:defRPr sz="1800">
                <a:latin typeface="+mn-lt"/>
                <a:ea typeface="+mn-ea"/>
              </a:defRPr>
            </a:lvl2pPr>
            <a:lvl3pPr defTabSz="914400" eaLnBrk="1" latinLnBrk="0" hangingPunct="1">
              <a:defRPr sz="1800">
                <a:latin typeface="+mn-lt"/>
                <a:ea typeface="+mn-ea"/>
              </a:defRPr>
            </a:lvl3pPr>
            <a:lvl4pPr defTabSz="914400" eaLnBrk="1" latinLnBrk="0" hangingPunct="1">
              <a:defRPr sz="1800">
                <a:latin typeface="+mn-lt"/>
                <a:ea typeface="+mn-ea"/>
              </a:defRPr>
            </a:lvl4pPr>
            <a:lvl5pPr defTabSz="914400" eaLnBrk="1" latinLnBrk="0" hangingPunct="1">
              <a:defRPr sz="1800">
                <a:latin typeface="+mn-lt"/>
                <a:ea typeface="+mn-ea"/>
              </a:defRPr>
            </a:lvl5pPr>
            <a:lvl6pPr>
              <a:defRPr sz="1800">
                <a:latin typeface="+mn-lt"/>
                <a:ea typeface="+mn-ea"/>
              </a:defRPr>
            </a:lvl6pPr>
            <a:lvl7pPr>
              <a:defRPr sz="1800">
                <a:latin typeface="+mn-lt"/>
                <a:ea typeface="+mn-ea"/>
              </a:defRPr>
            </a:lvl7pPr>
            <a:lvl8pPr>
              <a:defRPr sz="1800">
                <a:latin typeface="+mn-lt"/>
                <a:ea typeface="+mn-ea"/>
              </a:defRPr>
            </a:lvl8pPr>
            <a:lvl9pPr>
              <a:defRPr sz="1800">
                <a:latin typeface="+mn-lt"/>
                <a:ea typeface="+mn-ea"/>
              </a:defRPr>
            </a:lvl9pPr>
          </a:lstStyle>
          <a:p>
            <a:r>
              <a:rPr lang="en-US" altLang="ja-JP" dirty="0"/>
              <a:t>2016</a:t>
            </a:r>
            <a:r>
              <a:rPr lang="ja-JP" altLang="en-US" dirty="0"/>
              <a:t>年時点の自工会</a:t>
            </a:r>
            <a:r>
              <a:rPr lang="en-US" altLang="ja-JP" dirty="0"/>
              <a:t>/</a:t>
            </a:r>
            <a:r>
              <a:rPr lang="ja-JP" altLang="en-US" dirty="0"/>
              <a:t>二輪標準</a:t>
            </a:r>
            <a:r>
              <a:rPr lang="en-US" altLang="ja-JP" dirty="0"/>
              <a:t>WG</a:t>
            </a:r>
            <a:r>
              <a:rPr lang="ja-JP" altLang="en-US" dirty="0"/>
              <a:t>（当時）でのビジョン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987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BB757-7611-4425-B810-F2FAE8FC79F6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  <p:pic>
        <p:nvPicPr>
          <p:cNvPr id="3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871" y="5470410"/>
            <a:ext cx="8640961" cy="881927"/>
          </a:xfrm>
          <a:prstGeom prst="rect">
            <a:avLst/>
          </a:prstGeom>
        </p:spPr>
      </p:pic>
      <p:pic>
        <p:nvPicPr>
          <p:cNvPr id="5" name="tab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871" y="830677"/>
            <a:ext cx="8640961" cy="2958156"/>
          </a:xfrm>
          <a:prstGeom prst="rect">
            <a:avLst/>
          </a:prstGeom>
        </p:spPr>
      </p:pic>
      <p:sp>
        <p:nvSpPr>
          <p:cNvPr id="6" name="テキスト ボックス 3"/>
          <p:cNvSpPr txBox="1"/>
          <p:nvPr/>
        </p:nvSpPr>
        <p:spPr>
          <a:xfrm>
            <a:off x="1643277" y="1499544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7" name="テキスト ボックス 15"/>
          <p:cNvSpPr txBox="1">
            <a:spLocks noChangeArrowheads="1"/>
          </p:cNvSpPr>
          <p:nvPr/>
        </p:nvSpPr>
        <p:spPr bwMode="auto">
          <a:xfrm>
            <a:off x="282475" y="1524823"/>
            <a:ext cx="1374342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月キックオフ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871" y="4492521"/>
            <a:ext cx="8640961" cy="92371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824329" y="5078269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10" name="テキスト ボックス 15"/>
          <p:cNvSpPr txBox="1">
            <a:spLocks noChangeArrowheads="1"/>
          </p:cNvSpPr>
          <p:nvPr/>
        </p:nvSpPr>
        <p:spPr bwMode="auto">
          <a:xfrm>
            <a:off x="1127144" y="5103473"/>
            <a:ext cx="749170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F2F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会議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Text Box 122"/>
          <p:cNvSpPr txBox="1">
            <a:spLocks noChangeArrowheads="1"/>
          </p:cNvSpPr>
          <p:nvPr/>
        </p:nvSpPr>
        <p:spPr bwMode="auto">
          <a:xfrm>
            <a:off x="518216" y="4574213"/>
            <a:ext cx="539177" cy="47530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/>
              <a:t>翻訳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/>
              <a:t>２ヶ月</a:t>
            </a:r>
            <a:endParaRPr lang="en-US" altLang="ja-JP" sz="1400" dirty="0"/>
          </a:p>
        </p:txBody>
      </p:sp>
      <p:sp>
        <p:nvSpPr>
          <p:cNvPr id="12" name="Text Box 122"/>
          <p:cNvSpPr txBox="1">
            <a:spLocks noChangeArrowheads="1"/>
          </p:cNvSpPr>
          <p:nvPr/>
        </p:nvSpPr>
        <p:spPr bwMode="auto">
          <a:xfrm>
            <a:off x="1057393" y="4574213"/>
            <a:ext cx="706122" cy="475309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CDV</a:t>
            </a:r>
            <a:br>
              <a:rPr lang="en-US" altLang="ja-JP" sz="1400" kern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ja-JP" alt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３ヶ月</a:t>
            </a:r>
            <a:endParaRPr lang="en-US" altLang="ja-JP" sz="14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Text Box 122"/>
          <p:cNvSpPr txBox="1">
            <a:spLocks noChangeArrowheads="1"/>
          </p:cNvSpPr>
          <p:nvPr/>
        </p:nvSpPr>
        <p:spPr bwMode="auto">
          <a:xfrm>
            <a:off x="2306924" y="4574213"/>
            <a:ext cx="403211" cy="47530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dirty="0"/>
              <a:t>翻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/>
              <a:t>訳</a:t>
            </a:r>
            <a:endParaRPr lang="en-US" altLang="ja-JP" sz="1400" dirty="0"/>
          </a:p>
        </p:txBody>
      </p:sp>
      <p:sp>
        <p:nvSpPr>
          <p:cNvPr id="14" name="Text Box 122"/>
          <p:cNvSpPr txBox="1">
            <a:spLocks noChangeArrowheads="1"/>
          </p:cNvSpPr>
          <p:nvPr/>
        </p:nvSpPr>
        <p:spPr bwMode="auto">
          <a:xfrm>
            <a:off x="2710135" y="4574213"/>
            <a:ext cx="543409" cy="475309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FDIS</a:t>
            </a:r>
            <a:br>
              <a:rPr lang="en-US" altLang="ja-JP" sz="1400" kern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ja-JP" alt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３ヶ月</a:t>
            </a:r>
            <a:endParaRPr lang="en-US" altLang="ja-JP" sz="14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テキスト ボックス 15"/>
          <p:cNvSpPr txBox="1"/>
          <p:nvPr/>
        </p:nvSpPr>
        <p:spPr>
          <a:xfrm>
            <a:off x="3253544" y="5078269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16" name="テキスト ボックス 15"/>
          <p:cNvSpPr txBox="1">
            <a:spLocks noChangeArrowheads="1"/>
          </p:cNvSpPr>
          <p:nvPr/>
        </p:nvSpPr>
        <p:spPr bwMode="auto">
          <a:xfrm>
            <a:off x="2556359" y="5103473"/>
            <a:ext cx="749170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F2F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会議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7"/>
          <p:cNvSpPr txBox="1"/>
          <p:nvPr/>
        </p:nvSpPr>
        <p:spPr>
          <a:xfrm>
            <a:off x="4459942" y="5078269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18" name="テキスト ボックス 15"/>
          <p:cNvSpPr txBox="1">
            <a:spLocks noChangeArrowheads="1"/>
          </p:cNvSpPr>
          <p:nvPr/>
        </p:nvSpPr>
        <p:spPr bwMode="auto">
          <a:xfrm>
            <a:off x="3862263" y="5103473"/>
            <a:ext cx="617724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en-US" altLang="ja-JP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IS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発行</a:t>
            </a: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Text Box 135"/>
          <p:cNvSpPr txBox="1">
            <a:spLocks noChangeArrowheads="1"/>
          </p:cNvSpPr>
          <p:nvPr/>
        </p:nvSpPr>
        <p:spPr bwMode="auto">
          <a:xfrm>
            <a:off x="487951" y="5648948"/>
            <a:ext cx="706122" cy="301997"/>
          </a:xfrm>
          <a:prstGeom prst="rect">
            <a:avLst/>
          </a:prstGeom>
          <a:solidFill>
            <a:srgbClr val="4472C4">
              <a:lumMod val="60000"/>
              <a:lumOff val="40000"/>
            </a:srgbClr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Ｗ</a:t>
            </a:r>
            <a:r>
              <a:rPr kumimoji="1" lang="en-US" altLang="ja-JP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rPr>
              <a:t>D</a:t>
            </a:r>
          </a:p>
        </p:txBody>
      </p:sp>
      <p:sp>
        <p:nvSpPr>
          <p:cNvPr id="20" name="Text Box 135"/>
          <p:cNvSpPr txBox="1">
            <a:spLocks noChangeArrowheads="1"/>
          </p:cNvSpPr>
          <p:nvPr/>
        </p:nvSpPr>
        <p:spPr bwMode="auto">
          <a:xfrm>
            <a:off x="1471267" y="5648948"/>
            <a:ext cx="706123" cy="301997"/>
          </a:xfrm>
          <a:prstGeom prst="rect">
            <a:avLst/>
          </a:prstGeom>
          <a:solidFill>
            <a:srgbClr val="CCFFCC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CD</a:t>
            </a:r>
          </a:p>
        </p:txBody>
      </p:sp>
      <p:sp>
        <p:nvSpPr>
          <p:cNvPr id="21" name="テキスト ボックス 25"/>
          <p:cNvSpPr txBox="1"/>
          <p:nvPr/>
        </p:nvSpPr>
        <p:spPr>
          <a:xfrm>
            <a:off x="1215488" y="6003330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22" name="テキスト ボックス 15"/>
          <p:cNvSpPr txBox="1">
            <a:spLocks noChangeArrowheads="1"/>
          </p:cNvSpPr>
          <p:nvPr/>
        </p:nvSpPr>
        <p:spPr bwMode="auto">
          <a:xfrm>
            <a:off x="518303" y="6028534"/>
            <a:ext cx="749170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F2F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会議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テキスト ボックス 27"/>
          <p:cNvSpPr txBox="1"/>
          <p:nvPr/>
        </p:nvSpPr>
        <p:spPr>
          <a:xfrm>
            <a:off x="2234179" y="6003330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24" name="テキスト ボックス 15"/>
          <p:cNvSpPr txBox="1">
            <a:spLocks noChangeArrowheads="1"/>
          </p:cNvSpPr>
          <p:nvPr/>
        </p:nvSpPr>
        <p:spPr bwMode="auto">
          <a:xfrm>
            <a:off x="1536994" y="6028534"/>
            <a:ext cx="749170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F2F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会議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Text Box 122"/>
          <p:cNvSpPr txBox="1">
            <a:spLocks noChangeArrowheads="1"/>
          </p:cNvSpPr>
          <p:nvPr/>
        </p:nvSpPr>
        <p:spPr bwMode="auto">
          <a:xfrm>
            <a:off x="2594956" y="5648948"/>
            <a:ext cx="403211" cy="3019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/>
              <a:t>翻訳</a:t>
            </a:r>
            <a:endParaRPr lang="en-US" altLang="ja-JP" sz="1200" dirty="0"/>
          </a:p>
        </p:txBody>
      </p:sp>
      <p:sp>
        <p:nvSpPr>
          <p:cNvPr id="26" name="Text Box 122"/>
          <p:cNvSpPr txBox="1">
            <a:spLocks noChangeArrowheads="1"/>
          </p:cNvSpPr>
          <p:nvPr/>
        </p:nvSpPr>
        <p:spPr bwMode="auto">
          <a:xfrm>
            <a:off x="2997248" y="5651347"/>
            <a:ext cx="543409" cy="299598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CDV</a:t>
            </a:r>
          </a:p>
        </p:txBody>
      </p:sp>
      <p:sp>
        <p:nvSpPr>
          <p:cNvPr id="27" name="Text Box 122"/>
          <p:cNvSpPr txBox="1">
            <a:spLocks noChangeArrowheads="1"/>
          </p:cNvSpPr>
          <p:nvPr/>
        </p:nvSpPr>
        <p:spPr bwMode="auto">
          <a:xfrm>
            <a:off x="3687479" y="5648948"/>
            <a:ext cx="403211" cy="30199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dirty="0"/>
              <a:t>翻訳</a:t>
            </a:r>
            <a:endParaRPr lang="en-US" altLang="ja-JP" sz="1200" dirty="0"/>
          </a:p>
        </p:txBody>
      </p:sp>
      <p:sp>
        <p:nvSpPr>
          <p:cNvPr id="28" name="Text Box 122"/>
          <p:cNvSpPr txBox="1">
            <a:spLocks noChangeArrowheads="1"/>
          </p:cNvSpPr>
          <p:nvPr/>
        </p:nvSpPr>
        <p:spPr bwMode="auto">
          <a:xfrm>
            <a:off x="4089771" y="5651347"/>
            <a:ext cx="543409" cy="299598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35921" dir="2700000" algn="ctr" rotWithShape="0">
              <a:srgbClr val="808080"/>
            </a:outerShdw>
          </a:effectLst>
          <a:extLst/>
        </p:spPr>
        <p:txBody>
          <a:bodyPr wrap="square" lIns="36000" tIns="72000" rIns="36000" bIns="36000" anchor="ctr" anchorCtr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FDIS</a:t>
            </a:r>
          </a:p>
        </p:txBody>
      </p:sp>
      <p:sp>
        <p:nvSpPr>
          <p:cNvPr id="29" name="テキスト ボックス 33"/>
          <p:cNvSpPr txBox="1"/>
          <p:nvPr/>
        </p:nvSpPr>
        <p:spPr>
          <a:xfrm>
            <a:off x="3488672" y="6003330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30" name="テキスト ボックス 15"/>
          <p:cNvSpPr txBox="1">
            <a:spLocks noChangeArrowheads="1"/>
          </p:cNvSpPr>
          <p:nvPr/>
        </p:nvSpPr>
        <p:spPr bwMode="auto">
          <a:xfrm>
            <a:off x="2791487" y="6028534"/>
            <a:ext cx="749170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F2F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会議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5"/>
          <p:cNvSpPr txBox="1"/>
          <p:nvPr/>
        </p:nvSpPr>
        <p:spPr>
          <a:xfrm>
            <a:off x="4576681" y="6003330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32" name="テキスト ボックス 15"/>
          <p:cNvSpPr txBox="1">
            <a:spLocks noChangeArrowheads="1"/>
          </p:cNvSpPr>
          <p:nvPr/>
        </p:nvSpPr>
        <p:spPr bwMode="auto">
          <a:xfrm>
            <a:off x="3879496" y="6028534"/>
            <a:ext cx="749170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F2F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会議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7"/>
          <p:cNvSpPr txBox="1"/>
          <p:nvPr/>
        </p:nvSpPr>
        <p:spPr>
          <a:xfrm>
            <a:off x="5646959" y="6003330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34" name="テキスト ボックス 15"/>
          <p:cNvSpPr txBox="1">
            <a:spLocks noChangeArrowheads="1"/>
          </p:cNvSpPr>
          <p:nvPr/>
        </p:nvSpPr>
        <p:spPr bwMode="auto">
          <a:xfrm>
            <a:off x="5049280" y="6028534"/>
            <a:ext cx="617724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en-US" altLang="ja-JP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IS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発行</a:t>
            </a: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15"/>
          <p:cNvSpPr txBox="1">
            <a:spLocks noChangeArrowheads="1"/>
          </p:cNvSpPr>
          <p:nvPr/>
        </p:nvSpPr>
        <p:spPr bwMode="auto">
          <a:xfrm>
            <a:off x="2229516" y="1695849"/>
            <a:ext cx="1688530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システム仕様書作成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1763515" y="1974942"/>
            <a:ext cx="2696427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15"/>
          <p:cNvSpPr txBox="1">
            <a:spLocks noChangeArrowheads="1"/>
          </p:cNvSpPr>
          <p:nvPr/>
        </p:nvSpPr>
        <p:spPr bwMode="auto">
          <a:xfrm>
            <a:off x="2245741" y="2130838"/>
            <a:ext cx="1688530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コネクタ仕様書作成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>
            <a:off x="4479987" y="3011712"/>
            <a:ext cx="1470508" cy="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15"/>
          <p:cNvSpPr txBox="1">
            <a:spLocks noChangeArrowheads="1"/>
          </p:cNvSpPr>
          <p:nvPr/>
        </p:nvSpPr>
        <p:spPr bwMode="auto">
          <a:xfrm>
            <a:off x="4549030" y="2687909"/>
            <a:ext cx="1329457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検定仕様書作成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テキスト ボックス 54"/>
          <p:cNvSpPr txBox="1"/>
          <p:nvPr/>
        </p:nvSpPr>
        <p:spPr>
          <a:xfrm>
            <a:off x="285952" y="4112604"/>
            <a:ext cx="2427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u="sng" dirty="0"/>
              <a:t>【</a:t>
            </a:r>
            <a:r>
              <a:rPr kumimoji="1" lang="ja-JP" altLang="en-US" u="sng" dirty="0"/>
              <a:t>参考</a:t>
            </a:r>
            <a:r>
              <a:rPr kumimoji="1" lang="en-US" altLang="ja-JP" u="sng" dirty="0"/>
              <a:t>】</a:t>
            </a:r>
            <a:r>
              <a:rPr kumimoji="1" lang="ja-JP" altLang="en-US" u="sng" dirty="0"/>
              <a:t> </a:t>
            </a:r>
            <a:r>
              <a:rPr kumimoji="1" lang="en-US" altLang="ja-JP" u="sng" dirty="0"/>
              <a:t>IEC</a:t>
            </a:r>
            <a:r>
              <a:rPr kumimoji="1" lang="ja-JP" altLang="en-US" u="sng" dirty="0"/>
              <a:t> 規格の進捗</a:t>
            </a:r>
          </a:p>
        </p:txBody>
      </p:sp>
      <p:sp>
        <p:nvSpPr>
          <p:cNvPr id="41" name="テキスト ボックス 55"/>
          <p:cNvSpPr txBox="1"/>
          <p:nvPr/>
        </p:nvSpPr>
        <p:spPr>
          <a:xfrm>
            <a:off x="6742583" y="4631211"/>
            <a:ext cx="2042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u="sng" dirty="0"/>
              <a:t>IEC</a:t>
            </a:r>
            <a:r>
              <a:rPr kumimoji="1" lang="ja-JP" altLang="en-US" u="sng" dirty="0"/>
              <a:t> </a:t>
            </a:r>
            <a:r>
              <a:rPr kumimoji="1" lang="en-US" altLang="ja-JP" u="sng" dirty="0"/>
              <a:t>61851-23-2</a:t>
            </a:r>
            <a:br>
              <a:rPr kumimoji="1" lang="en-US" altLang="ja-JP" u="sng" dirty="0"/>
            </a:br>
            <a:r>
              <a:rPr kumimoji="1" lang="ja-JP" altLang="en-US" u="sng" dirty="0"/>
              <a:t>（</a:t>
            </a:r>
            <a:r>
              <a:rPr kumimoji="1" lang="en-US" altLang="ja-JP" u="sng" dirty="0"/>
              <a:t>DC</a:t>
            </a:r>
            <a:r>
              <a:rPr kumimoji="1" lang="ja-JP" altLang="en-US" u="sng" dirty="0"/>
              <a:t>充電システム）</a:t>
            </a:r>
            <a:endParaRPr kumimoji="1" lang="en-US" altLang="ja-JP" u="sng" dirty="0"/>
          </a:p>
        </p:txBody>
      </p:sp>
      <p:sp>
        <p:nvSpPr>
          <p:cNvPr id="42" name="テキスト ボックス 56"/>
          <p:cNvSpPr txBox="1"/>
          <p:nvPr/>
        </p:nvSpPr>
        <p:spPr>
          <a:xfrm>
            <a:off x="6742583" y="5566900"/>
            <a:ext cx="1956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u="sng" dirty="0"/>
              <a:t>IEC</a:t>
            </a:r>
            <a:r>
              <a:rPr kumimoji="1" lang="ja-JP" altLang="en-US" u="sng" dirty="0"/>
              <a:t> </a:t>
            </a:r>
            <a:r>
              <a:rPr kumimoji="1" lang="en-US" altLang="ja-JP" u="sng" dirty="0"/>
              <a:t>62196-6</a:t>
            </a:r>
            <a:br>
              <a:rPr kumimoji="1" lang="en-US" altLang="ja-JP" u="sng" dirty="0"/>
            </a:br>
            <a:r>
              <a:rPr kumimoji="1" lang="ja-JP" altLang="en-US" u="sng" dirty="0"/>
              <a:t>（</a:t>
            </a:r>
            <a:r>
              <a:rPr kumimoji="1" lang="en-US" altLang="ja-JP" u="sng" dirty="0"/>
              <a:t>DC</a:t>
            </a:r>
            <a:r>
              <a:rPr kumimoji="1" lang="ja-JP" altLang="en-US" u="sng" dirty="0"/>
              <a:t>充電コネクタ）</a:t>
            </a:r>
            <a:endParaRPr kumimoji="1" lang="en-US" altLang="ja-JP" u="sng" dirty="0"/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5950495" y="3443760"/>
            <a:ext cx="3193505" cy="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15"/>
          <p:cNvSpPr txBox="1">
            <a:spLocks noChangeArrowheads="1"/>
          </p:cNvSpPr>
          <p:nvPr/>
        </p:nvSpPr>
        <p:spPr bwMode="auto">
          <a:xfrm>
            <a:off x="6493621" y="3191965"/>
            <a:ext cx="1390372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本格的 普及活動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1763515" y="2391749"/>
            <a:ext cx="2696427" cy="0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2989324" y="2999851"/>
            <a:ext cx="1433409" cy="11861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15"/>
          <p:cNvSpPr txBox="1">
            <a:spLocks noChangeArrowheads="1"/>
          </p:cNvSpPr>
          <p:nvPr/>
        </p:nvSpPr>
        <p:spPr bwMode="auto">
          <a:xfrm>
            <a:off x="3128796" y="2687909"/>
            <a:ext cx="1149921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検定方法検討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フッター プレースホルダー 4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49" name="日付プレースホルダー 4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50" name="タイトル 49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dirty="0"/>
              <a:t>二輪車</a:t>
            </a:r>
            <a:r>
              <a:rPr kumimoji="1" lang="en-US" altLang="ja-JP" dirty="0"/>
              <a:t>WG</a:t>
            </a:r>
            <a:r>
              <a:rPr kumimoji="1" lang="ja-JP" altLang="en-US" dirty="0"/>
              <a:t>（仮称）の 活動スケジュール</a:t>
            </a:r>
          </a:p>
        </p:txBody>
      </p:sp>
      <p:sp>
        <p:nvSpPr>
          <p:cNvPr id="51" name="テキスト ボックス 3"/>
          <p:cNvSpPr txBox="1"/>
          <p:nvPr/>
        </p:nvSpPr>
        <p:spPr>
          <a:xfrm>
            <a:off x="4301048" y="1986471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52" name="テキスト ボックス 3"/>
          <p:cNvSpPr txBox="1"/>
          <p:nvPr/>
        </p:nvSpPr>
        <p:spPr>
          <a:xfrm>
            <a:off x="4302446" y="2390541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53" name="テキスト ボックス 15"/>
          <p:cNvSpPr txBox="1">
            <a:spLocks noChangeArrowheads="1"/>
          </p:cNvSpPr>
          <p:nvPr/>
        </p:nvSpPr>
        <p:spPr bwMode="auto">
          <a:xfrm>
            <a:off x="4549030" y="2013509"/>
            <a:ext cx="431776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公布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15"/>
          <p:cNvSpPr txBox="1">
            <a:spLocks noChangeArrowheads="1"/>
          </p:cNvSpPr>
          <p:nvPr/>
        </p:nvSpPr>
        <p:spPr bwMode="auto">
          <a:xfrm>
            <a:off x="4550428" y="2392412"/>
            <a:ext cx="431776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公布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3"/>
          <p:cNvSpPr txBox="1"/>
          <p:nvPr/>
        </p:nvSpPr>
        <p:spPr>
          <a:xfrm>
            <a:off x="5813863" y="3013128"/>
            <a:ext cx="303536" cy="276999"/>
          </a:xfrm>
          <a:prstGeom prst="rect">
            <a:avLst/>
          </a:prstGeom>
          <a:noFill/>
        </p:spPr>
        <p:txBody>
          <a:bodyPr wrap="none" lIns="36000" tIns="0" rIns="3600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>
                <a:latin typeface="Calibri" panose="020F0502020204030204" pitchFamily="34" charset="0"/>
              </a:rPr>
              <a:t>☆</a:t>
            </a:r>
          </a:p>
        </p:txBody>
      </p:sp>
      <p:sp>
        <p:nvSpPr>
          <p:cNvPr id="56" name="テキスト ボックス 15"/>
          <p:cNvSpPr txBox="1">
            <a:spLocks noChangeArrowheads="1"/>
          </p:cNvSpPr>
          <p:nvPr/>
        </p:nvSpPr>
        <p:spPr bwMode="auto">
          <a:xfrm>
            <a:off x="6061845" y="3014999"/>
            <a:ext cx="431776" cy="25179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36000" tIns="36000" rIns="36000" bIns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None/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公布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4459942" y="3443760"/>
            <a:ext cx="1471544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32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2018/9/19</a:t>
            </a: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二輪車</a:t>
            </a:r>
            <a:r>
              <a:rPr lang="en-US" altLang="ja-JP"/>
              <a:t>WG </a:t>
            </a:r>
            <a:r>
              <a:rPr lang="ja-JP" altLang="en-US"/>
              <a:t>紹介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BB757-7611-4425-B810-F2FAE8FC79F6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5" name="タイトル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ja-JP" altLang="en-US" dirty="0"/>
              <a:t>第１回 二輪車</a:t>
            </a:r>
            <a:r>
              <a:rPr kumimoji="1" lang="en-US" altLang="ja-JP" dirty="0"/>
              <a:t>WG</a:t>
            </a:r>
            <a:r>
              <a:rPr kumimoji="1" lang="ja-JP" altLang="en-US" dirty="0"/>
              <a:t>（仮称）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919001" y="947823"/>
            <a:ext cx="6510499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2000" dirty="0">
                <a:latin typeface="+mn-ea"/>
                <a:ea typeface="+mn-ea"/>
              </a:rPr>
              <a:t>【</a:t>
            </a:r>
            <a:r>
              <a:rPr lang="ja-JP" altLang="en-US" sz="2000" dirty="0">
                <a:latin typeface="+mn-ea"/>
                <a:ea typeface="+mn-ea"/>
              </a:rPr>
              <a:t>日時</a:t>
            </a:r>
            <a:r>
              <a:rPr lang="en-US" altLang="ja-JP" sz="2000" dirty="0">
                <a:latin typeface="+mn-ea"/>
                <a:ea typeface="+mn-ea"/>
              </a:rPr>
              <a:t>】	2018</a:t>
            </a:r>
            <a:r>
              <a:rPr lang="ja-JP" altLang="en-US" sz="2000" dirty="0">
                <a:latin typeface="+mn-ea"/>
                <a:ea typeface="+mn-ea"/>
              </a:rPr>
              <a:t>年 </a:t>
            </a:r>
            <a:r>
              <a:rPr lang="en-US" altLang="ja-JP" sz="2000" dirty="0">
                <a:latin typeface="+mn-ea"/>
                <a:ea typeface="+mn-ea"/>
              </a:rPr>
              <a:t>10</a:t>
            </a:r>
            <a:r>
              <a:rPr lang="ja-JP" altLang="en-US" sz="2000" dirty="0">
                <a:latin typeface="+mn-ea"/>
                <a:ea typeface="+mn-ea"/>
              </a:rPr>
              <a:t>月</a:t>
            </a:r>
            <a:r>
              <a:rPr lang="en-US" altLang="ja-JP" sz="2000" dirty="0">
                <a:latin typeface="+mn-ea"/>
                <a:ea typeface="+mn-ea"/>
              </a:rPr>
              <a:t>9</a:t>
            </a:r>
            <a:r>
              <a:rPr lang="ja-JP" altLang="en-US" sz="2000" dirty="0">
                <a:latin typeface="+mn-ea"/>
                <a:ea typeface="+mn-ea"/>
              </a:rPr>
              <a:t>日</a:t>
            </a:r>
            <a:r>
              <a:rPr lang="en-US" altLang="ja-JP" sz="2000" dirty="0">
                <a:latin typeface="+mn-ea"/>
                <a:ea typeface="+mn-ea"/>
              </a:rPr>
              <a:t>(</a:t>
            </a:r>
            <a:r>
              <a:rPr lang="ja-JP" altLang="en-US" sz="2000" dirty="0">
                <a:latin typeface="+mn-ea"/>
                <a:ea typeface="+mn-ea"/>
              </a:rPr>
              <a:t>火</a:t>
            </a:r>
            <a:r>
              <a:rPr lang="en-US" altLang="ja-JP" sz="2000" dirty="0">
                <a:latin typeface="+mn-ea"/>
                <a:ea typeface="+mn-ea"/>
              </a:rPr>
              <a:t>)</a:t>
            </a:r>
            <a:r>
              <a:rPr lang="ja-JP" altLang="en-US" sz="2000" dirty="0">
                <a:latin typeface="+mn-ea"/>
                <a:ea typeface="+mn-ea"/>
              </a:rPr>
              <a:t>　</a:t>
            </a:r>
            <a:r>
              <a:rPr lang="en-US" altLang="ja-JP" sz="2000" dirty="0" smtClean="0">
                <a:latin typeface="+mn-ea"/>
                <a:ea typeface="+mn-ea"/>
              </a:rPr>
              <a:t>13:30 </a:t>
            </a:r>
            <a:r>
              <a:rPr lang="ja-JP" altLang="en-US" sz="2000" dirty="0">
                <a:latin typeface="+mn-ea"/>
                <a:ea typeface="+mn-ea"/>
              </a:rPr>
              <a:t>～ </a:t>
            </a:r>
            <a:r>
              <a:rPr lang="en-US" altLang="ja-JP" sz="2000" dirty="0">
                <a:latin typeface="+mn-ea"/>
                <a:ea typeface="+mn-ea"/>
              </a:rPr>
              <a:t>17:00</a:t>
            </a:r>
            <a:r>
              <a:rPr lang="ja-JP" altLang="en-US" sz="2000" dirty="0">
                <a:latin typeface="+mn-ea"/>
                <a:ea typeface="+mn-ea"/>
              </a:rPr>
              <a:t>（予定）</a:t>
            </a:r>
          </a:p>
          <a:p>
            <a:pPr>
              <a:spcBef>
                <a:spcPts val="600"/>
              </a:spcBef>
            </a:pPr>
            <a:r>
              <a:rPr lang="en-US" altLang="ja-JP" sz="2000" dirty="0">
                <a:latin typeface="+mn-ea"/>
                <a:ea typeface="+mn-ea"/>
              </a:rPr>
              <a:t>【</a:t>
            </a:r>
            <a:r>
              <a:rPr lang="ja-JP" altLang="en-US" sz="2000" dirty="0">
                <a:latin typeface="+mn-ea"/>
                <a:ea typeface="+mn-ea"/>
              </a:rPr>
              <a:t>場所</a:t>
            </a:r>
            <a:r>
              <a:rPr lang="en-US" altLang="ja-JP" sz="2000" dirty="0">
                <a:latin typeface="+mn-ea"/>
                <a:ea typeface="+mn-ea"/>
              </a:rPr>
              <a:t>】	</a:t>
            </a:r>
            <a:r>
              <a:rPr lang="ja-JP" altLang="en-US" sz="2000" dirty="0">
                <a:latin typeface="+mn-ea"/>
                <a:ea typeface="+mn-ea"/>
              </a:rPr>
              <a:t>東京 丸の内 </a:t>
            </a:r>
            <a:r>
              <a:rPr lang="en-US" altLang="ja-JP" sz="2000" dirty="0">
                <a:latin typeface="+mn-ea"/>
                <a:ea typeface="+mn-ea"/>
              </a:rPr>
              <a:t>MY</a:t>
            </a:r>
            <a:r>
              <a:rPr lang="ja-JP" altLang="en-US" sz="2000" dirty="0">
                <a:latin typeface="+mn-ea"/>
                <a:ea typeface="+mn-ea"/>
              </a:rPr>
              <a:t> </a:t>
            </a:r>
            <a:r>
              <a:rPr lang="en-US" altLang="ja-JP" sz="2000" dirty="0">
                <a:latin typeface="+mn-ea"/>
                <a:ea typeface="+mn-ea"/>
              </a:rPr>
              <a:t>PLAZA</a:t>
            </a:r>
            <a:r>
              <a:rPr lang="ja-JP" altLang="en-US" sz="2000" dirty="0">
                <a:latin typeface="+mn-ea"/>
                <a:ea typeface="+mn-ea"/>
              </a:rPr>
              <a:t> </a:t>
            </a:r>
            <a:r>
              <a:rPr lang="ja-JP" altLang="en-US" sz="2000" dirty="0" smtClean="0">
                <a:latin typeface="+mn-ea"/>
                <a:ea typeface="+mn-ea"/>
              </a:rPr>
              <a:t>４階 会議室１</a:t>
            </a:r>
            <a:r>
              <a:rPr lang="en-US" altLang="ja-JP" sz="2000" dirty="0" smtClean="0">
                <a:latin typeface="+mn-ea"/>
                <a:ea typeface="+mn-ea"/>
              </a:rPr>
              <a:t/>
            </a:r>
            <a:br>
              <a:rPr lang="en-US" altLang="ja-JP" sz="2000" dirty="0" smtClean="0">
                <a:latin typeface="+mn-ea"/>
                <a:ea typeface="+mn-ea"/>
              </a:rPr>
            </a:br>
            <a:r>
              <a:rPr lang="en-US" altLang="ja-JP" sz="2000" dirty="0" smtClean="0">
                <a:latin typeface="+mn-ea"/>
                <a:ea typeface="+mn-ea"/>
              </a:rPr>
              <a:t>	</a:t>
            </a:r>
            <a:r>
              <a:rPr lang="ja-JP" altLang="en-US" sz="2000" dirty="0">
                <a:latin typeface="+mn-ea"/>
                <a:ea typeface="+mn-ea"/>
              </a:rPr>
              <a:t>（〒</a:t>
            </a:r>
            <a:r>
              <a:rPr lang="en-US" altLang="ja-JP" sz="2000" dirty="0">
                <a:latin typeface="+mn-ea"/>
                <a:ea typeface="+mn-ea"/>
              </a:rPr>
              <a:t>100-0005</a:t>
            </a:r>
            <a:r>
              <a:rPr lang="ja-JP" altLang="en-US" sz="2000" dirty="0">
                <a:latin typeface="+mn-ea"/>
                <a:ea typeface="+mn-ea"/>
              </a:rPr>
              <a:t>　東京都 千代田区丸の内 </a:t>
            </a:r>
            <a:r>
              <a:rPr lang="en-US" altLang="ja-JP" sz="2000" dirty="0" smtClean="0">
                <a:latin typeface="+mn-ea"/>
                <a:ea typeface="+mn-ea"/>
              </a:rPr>
              <a:t>2-1-1</a:t>
            </a:r>
            <a:r>
              <a:rPr lang="ja-JP" altLang="en-US" sz="2000" dirty="0" smtClean="0">
                <a:latin typeface="+mn-ea"/>
                <a:ea typeface="+mn-ea"/>
              </a:rPr>
              <a:t>）</a:t>
            </a:r>
            <a:endParaRPr lang="ja-JP" altLang="en-US" sz="2000" dirty="0">
              <a:latin typeface="+mn-ea"/>
              <a:ea typeface="+mn-ea"/>
            </a:endParaRPr>
          </a:p>
          <a:p>
            <a:pPr>
              <a:spcBef>
                <a:spcPts val="600"/>
              </a:spcBef>
            </a:pPr>
            <a:r>
              <a:rPr lang="en-US" altLang="ja-JP" sz="2000" dirty="0">
                <a:latin typeface="+mn-ea"/>
                <a:ea typeface="+mn-ea"/>
              </a:rPr>
              <a:t>【</a:t>
            </a:r>
            <a:r>
              <a:rPr lang="ja-JP" altLang="en-US" sz="2000" dirty="0">
                <a:latin typeface="+mn-ea"/>
                <a:ea typeface="+mn-ea"/>
              </a:rPr>
              <a:t>議題</a:t>
            </a:r>
            <a:r>
              <a:rPr lang="en-US" altLang="ja-JP" sz="2000" dirty="0">
                <a:latin typeface="+mn-ea"/>
                <a:ea typeface="+mn-ea"/>
              </a:rPr>
              <a:t>】	</a:t>
            </a:r>
            <a:r>
              <a:rPr lang="ja-JP" altLang="en-US" sz="2000" dirty="0">
                <a:latin typeface="+mn-ea"/>
                <a:ea typeface="+mn-ea"/>
              </a:rPr>
              <a:t>１．リーダー承認・名称確定</a:t>
            </a:r>
            <a:endParaRPr lang="en-US" altLang="ja-JP" sz="2000" dirty="0">
              <a:latin typeface="+mn-ea"/>
              <a:ea typeface="+mn-ea"/>
            </a:endParaRPr>
          </a:p>
          <a:p>
            <a:pPr marL="893763">
              <a:spcBef>
                <a:spcPts val="0"/>
              </a:spcBef>
            </a:pPr>
            <a:r>
              <a:rPr lang="ja-JP" altLang="en-US" sz="2000" dirty="0">
                <a:latin typeface="+mn-ea"/>
                <a:ea typeface="+mn-ea"/>
              </a:rPr>
              <a:t>２．活動方針の説明と方向性への質疑応答</a:t>
            </a:r>
            <a:endParaRPr lang="en-US" altLang="ja-JP" sz="2000" dirty="0">
              <a:latin typeface="+mn-ea"/>
              <a:ea typeface="+mn-ea"/>
            </a:endParaRPr>
          </a:p>
          <a:p>
            <a:pPr marL="893763">
              <a:spcBef>
                <a:spcPts val="0"/>
              </a:spcBef>
            </a:pPr>
            <a:r>
              <a:rPr lang="ja-JP" altLang="en-US" sz="2000" dirty="0">
                <a:latin typeface="+mn-ea"/>
                <a:ea typeface="+mn-ea"/>
              </a:rPr>
              <a:t>３．活動スケジュールの概要確定</a:t>
            </a:r>
            <a:endParaRPr lang="en-US" altLang="ja-JP" sz="2000" dirty="0">
              <a:latin typeface="+mn-ea"/>
              <a:ea typeface="+mn-ea"/>
            </a:endParaRPr>
          </a:p>
          <a:p>
            <a:pPr marL="893763">
              <a:spcBef>
                <a:spcPts val="0"/>
              </a:spcBef>
            </a:pPr>
            <a:r>
              <a:rPr lang="ja-JP" altLang="en-US" sz="2000" dirty="0">
                <a:latin typeface="+mn-ea"/>
                <a:ea typeface="+mn-ea"/>
              </a:rPr>
              <a:t>４．仕様書案の審議着手（余力があれば）</a:t>
            </a:r>
          </a:p>
        </p:txBody>
      </p:sp>
      <p:sp>
        <p:nvSpPr>
          <p:cNvPr id="7" name="テキスト ボックス 4"/>
          <p:cNvSpPr txBox="1"/>
          <p:nvPr/>
        </p:nvSpPr>
        <p:spPr>
          <a:xfrm>
            <a:off x="253" y="569053"/>
            <a:ext cx="1385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</a:rPr>
              <a:t>第１回予定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テキスト ボックス 4"/>
          <p:cNvSpPr txBox="1"/>
          <p:nvPr/>
        </p:nvSpPr>
        <p:spPr>
          <a:xfrm>
            <a:off x="253" y="3350920"/>
            <a:ext cx="1694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>
                <a:solidFill>
                  <a:schemeClr val="accent1">
                    <a:lumMod val="75000"/>
                  </a:schemeClr>
                </a:solidFill>
              </a:rPr>
              <a:t>参加のお願い</a:t>
            </a:r>
            <a:endParaRPr kumimoji="1" lang="ja-JP" alt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91737" y="3692036"/>
            <a:ext cx="74655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+mn-ea"/>
                <a:ea typeface="+mn-ea"/>
              </a:rPr>
              <a:t>ご参加いただけそうな方・ご興味がある方・ご質問がある方等々は、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632509" y="4085629"/>
            <a:ext cx="6183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+mn-ea"/>
                <a:ea typeface="+mn-ea"/>
              </a:rPr>
              <a:t>高橋 宏行 </a:t>
            </a:r>
          </a:p>
          <a:p>
            <a:pPr marL="176213"/>
            <a:r>
              <a:rPr lang="ja-JP" altLang="en-US" dirty="0">
                <a:latin typeface="+mn-ea"/>
                <a:ea typeface="+mn-ea"/>
              </a:rPr>
              <a:t>ヤマハ発動機（株）</a:t>
            </a:r>
            <a:r>
              <a:rPr lang="en-US" altLang="ja-JP" dirty="0">
                <a:latin typeface="+mn-ea"/>
                <a:ea typeface="+mn-ea"/>
              </a:rPr>
              <a:t/>
            </a:r>
            <a:br>
              <a:rPr lang="en-US" altLang="ja-JP" dirty="0">
                <a:latin typeface="+mn-ea"/>
                <a:ea typeface="+mn-ea"/>
              </a:rPr>
            </a:br>
            <a:r>
              <a:rPr lang="ja-JP" altLang="en-US" dirty="0">
                <a:latin typeface="+mn-ea"/>
                <a:ea typeface="+mn-ea"/>
              </a:rPr>
              <a:t>　   ＥＭ開発統括部 ＥＭ車両開発部 ＥＭ開発企画Ｇ</a:t>
            </a:r>
          </a:p>
          <a:p>
            <a:pPr marL="176213">
              <a:tabLst>
                <a:tab pos="1163638" algn="l"/>
              </a:tabLst>
            </a:pPr>
            <a:r>
              <a:rPr lang="ja-JP" altLang="en-US" dirty="0">
                <a:latin typeface="+mn-ea"/>
                <a:ea typeface="+mn-ea"/>
              </a:rPr>
              <a:t> </a:t>
            </a:r>
            <a:r>
              <a:rPr lang="en-US" altLang="ja-JP" dirty="0">
                <a:latin typeface="+mn-ea"/>
                <a:ea typeface="+mn-ea"/>
              </a:rPr>
              <a:t>TEL	0538-37-1826</a:t>
            </a:r>
          </a:p>
          <a:p>
            <a:pPr marL="176213">
              <a:tabLst>
                <a:tab pos="1163638" algn="l"/>
              </a:tabLst>
            </a:pPr>
            <a:r>
              <a:rPr lang="en-US" altLang="ja-JP" dirty="0">
                <a:latin typeface="+mn-ea"/>
                <a:ea typeface="+mn-ea"/>
              </a:rPr>
              <a:t> E-MAIL	takahashihi@yamaha-motor.co.jp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91737" y="5560473"/>
            <a:ext cx="25667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  <a:latin typeface="+mn-ea"/>
                <a:ea typeface="+mn-ea"/>
              </a:rPr>
              <a:t>まで、ご連絡ください。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44699" y="6021209"/>
            <a:ext cx="59717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/>
            <a:r>
              <a:rPr lang="en-US" altLang="ja-JP" sz="2000" b="1" u="sng" dirty="0" smtClean="0">
                <a:solidFill>
                  <a:srgbClr val="0000FF"/>
                </a:solidFill>
                <a:latin typeface="+mn-ea"/>
                <a:ea typeface="+mn-ea"/>
              </a:rPr>
              <a:t>※	</a:t>
            </a:r>
            <a:r>
              <a:rPr lang="ja-JP" altLang="en-US" sz="2000" b="1" u="sng" dirty="0" smtClean="0">
                <a:solidFill>
                  <a:srgbClr val="0000FF"/>
                </a:solidFill>
                <a:latin typeface="+mn-ea"/>
                <a:ea typeface="+mn-ea"/>
              </a:rPr>
              <a:t>ただし、当面は技術検討が主体となりますので、</a:t>
            </a:r>
            <a:r>
              <a:rPr lang="en-US" altLang="ja-JP" sz="2000" b="1" u="sng" dirty="0" smtClean="0">
                <a:solidFill>
                  <a:srgbClr val="0000FF"/>
                </a:solidFill>
                <a:latin typeface="+mn-ea"/>
                <a:ea typeface="+mn-ea"/>
              </a:rPr>
              <a:t/>
            </a:r>
            <a:br>
              <a:rPr lang="en-US" altLang="ja-JP" sz="2000" b="1" u="sng" dirty="0" smtClean="0">
                <a:solidFill>
                  <a:srgbClr val="0000FF"/>
                </a:solidFill>
                <a:latin typeface="+mn-ea"/>
                <a:ea typeface="+mn-ea"/>
              </a:rPr>
            </a:br>
            <a:r>
              <a:rPr lang="ja-JP" altLang="en-US" sz="2000" b="1" u="sng" dirty="0" smtClean="0">
                <a:solidFill>
                  <a:srgbClr val="0000FF"/>
                </a:solidFill>
                <a:latin typeface="+mn-ea"/>
                <a:ea typeface="+mn-ea"/>
              </a:rPr>
              <a:t>正会員様に限らせていただきます。</a:t>
            </a:r>
            <a:endParaRPr kumimoji="1" lang="ja-JP" altLang="en-US" sz="2000" b="1" u="sng" dirty="0">
              <a:solidFill>
                <a:srgbClr val="0000FF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8190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91AD4-D9F5-45A0-8BBD-315F9E92CD4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33617" y="1796916"/>
            <a:ext cx="687676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54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以上</a:t>
            </a:r>
            <a:endParaRPr lang="en-US" altLang="ja-JP" sz="54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ja-JP" sz="2400" dirty="0">
              <a:solidFill>
                <a:prstClr val="black"/>
              </a:solidFill>
              <a:latin typeface="Calibri"/>
              <a:ea typeface="ＭＳ Ｐゴシック" panose="020B0600070205080204" pitchFamily="50" charset="-128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4000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ご清聴ありがとうございました。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二輪車</a:t>
            </a:r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WG </a:t>
            </a:r>
            <a:r>
              <a:rPr lang="ja-JP" altLang="en-US">
                <a:solidFill>
                  <a:prstClr val="black">
                    <a:tint val="75000"/>
                  </a:prstClr>
                </a:solidFill>
              </a:rPr>
              <a:t>紹介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2018/9/19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5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DA4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DA4" id="{9F90B909-55A5-4EE8-BC2C-34A73E7049CE}" vid="{CBF9BE35-DBD5-4B53-8C10-1B4A4322C44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24425</TotalTime>
  <Words>599</Words>
  <Application>Microsoft Office PowerPoint</Application>
  <PresentationFormat>画面に合わせる (4:3)</PresentationFormat>
  <Paragraphs>219</Paragraphs>
  <Slides>9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9</vt:i4>
      </vt:variant>
    </vt:vector>
  </HeadingPairs>
  <TitlesOfParts>
    <vt:vector size="26" baseType="lpstr">
      <vt:lpstr>Arial Unicode MS</vt:lpstr>
      <vt:lpstr>HGP創英角ｺﾞｼｯｸUB</vt:lpstr>
      <vt:lpstr>HGS創英角ｺﾞｼｯｸUB</vt:lpstr>
      <vt:lpstr>ＭＳ Ｐゴシック</vt:lpstr>
      <vt:lpstr>ＭＳ Ｐ明朝</vt:lpstr>
      <vt:lpstr>ＭＳ 明朝</vt:lpstr>
      <vt:lpstr>メイリオ</vt:lpstr>
      <vt:lpstr>Arial</vt:lpstr>
      <vt:lpstr>Arial Black</vt:lpstr>
      <vt:lpstr>Calibri</vt:lpstr>
      <vt:lpstr>Century</vt:lpstr>
      <vt:lpstr>Ebrima</vt:lpstr>
      <vt:lpstr>Times New Roman</vt:lpstr>
      <vt:lpstr>Wingdings</vt:lpstr>
      <vt:lpstr>STDA4</vt:lpstr>
      <vt:lpstr>Office ​​テーマ</vt:lpstr>
      <vt:lpstr>1_Office ​​テーマ</vt:lpstr>
      <vt:lpstr>PowerPoint プレゼンテーション</vt:lpstr>
      <vt:lpstr>二輪車WG（仮称）について</vt:lpstr>
      <vt:lpstr>国内 電動二輪車の状況</vt:lpstr>
      <vt:lpstr>電動二輪車用 小型DC充電ステーション コンセプト</vt:lpstr>
      <vt:lpstr>電動二輪車用 小型DC充電ステーション 概要</vt:lpstr>
      <vt:lpstr>二輪業界の展望</vt:lpstr>
      <vt:lpstr>二輪車WG（仮称）の 活動スケジュール</vt:lpstr>
      <vt:lpstr>第１回 二輪車WG（仮称）</vt:lpstr>
      <vt:lpstr>PowerPoint プレゼンテーション</vt:lpstr>
    </vt:vector>
  </TitlesOfParts>
  <Company>Honda R&amp;D ASAKA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A81111738</dc:creator>
  <cp:lastModifiedBy>Takahashi Hiroyuki</cp:lastModifiedBy>
  <cp:revision>1759</cp:revision>
  <cp:lastPrinted>2017-03-20T04:42:33Z</cp:lastPrinted>
  <dcterms:created xsi:type="dcterms:W3CDTF">2012-02-10T06:00:01Z</dcterms:created>
  <dcterms:modified xsi:type="dcterms:W3CDTF">2018-09-15T11:45:26Z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1098910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D6.0.7</vt:lpwstr>
  </property>
</Properties>
</file>